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71" r:id="rId3"/>
    <p:sldId id="257" r:id="rId4"/>
    <p:sldId id="270" r:id="rId5"/>
    <p:sldId id="260" r:id="rId6"/>
    <p:sldId id="258" r:id="rId7"/>
    <p:sldId id="259" r:id="rId8"/>
    <p:sldId id="267" r:id="rId9"/>
    <p:sldId id="262" r:id="rId10"/>
    <p:sldId id="263" r:id="rId11"/>
    <p:sldId id="261" r:id="rId12"/>
    <p:sldId id="264" r:id="rId13"/>
    <p:sldId id="265" r:id="rId14"/>
    <p:sldId id="266" r:id="rId15"/>
    <p:sldId id="268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0" y="-7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807501-369B-430E-8763-CFCC6546B826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16CDB3-2C10-4C7C-A62B-E9100371ECDC}">
      <dgm:prSet/>
      <dgm:spPr/>
      <dgm:t>
        <a:bodyPr/>
        <a:lstStyle/>
        <a:p>
          <a:pPr rtl="0"/>
          <a:r>
            <a:rPr lang="ru-RU" b="1" i="0" dirty="0" smtClean="0"/>
            <a:t>Новый учебный год начался в очном режиме, и уже первая его четверть показала, что школа уже никогда не станет прежней. Несколько месяцев «дистанта» не прошли бесследно ни для школьников, ни для учителей и родителей. </a:t>
          </a:r>
          <a:endParaRPr lang="ru-RU" dirty="0"/>
        </a:p>
      </dgm:t>
    </dgm:pt>
    <dgm:pt modelId="{48479A00-9A0A-43C3-B0A1-29F32FC72777}" type="parTrans" cxnId="{CFBB3FDF-F537-4EF5-8058-D8FB4C3F83C0}">
      <dgm:prSet/>
      <dgm:spPr/>
      <dgm:t>
        <a:bodyPr/>
        <a:lstStyle/>
        <a:p>
          <a:endParaRPr lang="ru-RU"/>
        </a:p>
      </dgm:t>
    </dgm:pt>
    <dgm:pt modelId="{0FE8FDD5-8771-4014-89C0-AD92C04BAFB9}" type="sibTrans" cxnId="{CFBB3FDF-F537-4EF5-8058-D8FB4C3F83C0}">
      <dgm:prSet/>
      <dgm:spPr/>
      <dgm:t>
        <a:bodyPr/>
        <a:lstStyle/>
        <a:p>
          <a:endParaRPr lang="ru-RU"/>
        </a:p>
      </dgm:t>
    </dgm:pt>
    <dgm:pt modelId="{BDEFA977-EEAD-4580-BE06-AA2412C5FAC4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i="0" dirty="0" smtClean="0"/>
            <a:t>Психологи и социальные педагоги советуют родителям и педагогам не торопиться с  некоторыми привычными требованиями, а дать друг другу время спокойно адаптироваться к новым (то есть подзабытым старым) условиям обучения.</a:t>
          </a:r>
          <a:endParaRPr lang="ru-RU" dirty="0"/>
        </a:p>
      </dgm:t>
    </dgm:pt>
    <dgm:pt modelId="{70AEBE24-3B4F-4022-805E-F77919933FB0}" type="parTrans" cxnId="{AEB2F6CF-66FC-4B15-8B9A-CC4CCEE1A5DF}">
      <dgm:prSet/>
      <dgm:spPr/>
      <dgm:t>
        <a:bodyPr/>
        <a:lstStyle/>
        <a:p>
          <a:endParaRPr lang="ru-RU"/>
        </a:p>
      </dgm:t>
    </dgm:pt>
    <dgm:pt modelId="{4728ADAC-14DA-4D8D-858F-CC6057AF9C10}" type="sibTrans" cxnId="{AEB2F6CF-66FC-4B15-8B9A-CC4CCEE1A5DF}">
      <dgm:prSet/>
      <dgm:spPr/>
      <dgm:t>
        <a:bodyPr/>
        <a:lstStyle/>
        <a:p>
          <a:endParaRPr lang="ru-RU"/>
        </a:p>
      </dgm:t>
    </dgm:pt>
    <dgm:pt modelId="{208C4782-2B1F-4BC7-87AA-10E2B136621B}" type="pres">
      <dgm:prSet presAssocID="{48807501-369B-430E-8763-CFCC6546B8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CB1CBD-5831-4186-826F-417F35D467B7}" type="pres">
      <dgm:prSet presAssocID="{2A16CDB3-2C10-4C7C-A62B-E9100371ECD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84EF47-C86D-4355-BE7C-6D4FF058693C}" type="pres">
      <dgm:prSet presAssocID="{0FE8FDD5-8771-4014-89C0-AD92C04BAFB9}" presName="spacer" presStyleCnt="0"/>
      <dgm:spPr/>
      <dgm:t>
        <a:bodyPr/>
        <a:lstStyle/>
        <a:p>
          <a:endParaRPr lang="ru-RU"/>
        </a:p>
      </dgm:t>
    </dgm:pt>
    <dgm:pt modelId="{11FB9055-A714-43E8-9708-E7E0C481F68D}" type="pres">
      <dgm:prSet presAssocID="{BDEFA977-EEAD-4580-BE06-AA2412C5FAC4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6FDD74-A68E-4225-87DB-200C0078C6CD}" type="presOf" srcId="{BDEFA977-EEAD-4580-BE06-AA2412C5FAC4}" destId="{11FB9055-A714-43E8-9708-E7E0C481F68D}" srcOrd="0" destOrd="0" presId="urn:microsoft.com/office/officeart/2005/8/layout/vList2"/>
    <dgm:cxn modelId="{AF7EAD17-69FE-4B22-87A4-7B7137725F47}" type="presOf" srcId="{2A16CDB3-2C10-4C7C-A62B-E9100371ECDC}" destId="{DBCB1CBD-5831-4186-826F-417F35D467B7}" srcOrd="0" destOrd="0" presId="urn:microsoft.com/office/officeart/2005/8/layout/vList2"/>
    <dgm:cxn modelId="{512F6B90-E3D7-4BB8-8FAA-FFB44D3F97C9}" type="presOf" srcId="{48807501-369B-430E-8763-CFCC6546B826}" destId="{208C4782-2B1F-4BC7-87AA-10E2B136621B}" srcOrd="0" destOrd="0" presId="urn:microsoft.com/office/officeart/2005/8/layout/vList2"/>
    <dgm:cxn modelId="{CFBB3FDF-F537-4EF5-8058-D8FB4C3F83C0}" srcId="{48807501-369B-430E-8763-CFCC6546B826}" destId="{2A16CDB3-2C10-4C7C-A62B-E9100371ECDC}" srcOrd="0" destOrd="0" parTransId="{48479A00-9A0A-43C3-B0A1-29F32FC72777}" sibTransId="{0FE8FDD5-8771-4014-89C0-AD92C04BAFB9}"/>
    <dgm:cxn modelId="{AEB2F6CF-66FC-4B15-8B9A-CC4CCEE1A5DF}" srcId="{48807501-369B-430E-8763-CFCC6546B826}" destId="{BDEFA977-EEAD-4580-BE06-AA2412C5FAC4}" srcOrd="1" destOrd="0" parTransId="{70AEBE24-3B4F-4022-805E-F77919933FB0}" sibTransId="{4728ADAC-14DA-4D8D-858F-CC6057AF9C10}"/>
    <dgm:cxn modelId="{8E98FD46-32B8-4B12-A55B-80B89964657E}" type="presParOf" srcId="{208C4782-2B1F-4BC7-87AA-10E2B136621B}" destId="{DBCB1CBD-5831-4186-826F-417F35D467B7}" srcOrd="0" destOrd="0" presId="urn:microsoft.com/office/officeart/2005/8/layout/vList2"/>
    <dgm:cxn modelId="{FBFB60BF-690B-41C8-BA21-16B772D20EBB}" type="presParOf" srcId="{208C4782-2B1F-4BC7-87AA-10E2B136621B}" destId="{4784EF47-C86D-4355-BE7C-6D4FF058693C}" srcOrd="1" destOrd="0" presId="urn:microsoft.com/office/officeart/2005/8/layout/vList2"/>
    <dgm:cxn modelId="{AD3D78C4-2873-4D7B-AD25-FAB1E282E926}" type="presParOf" srcId="{208C4782-2B1F-4BC7-87AA-10E2B136621B}" destId="{11FB9055-A714-43E8-9708-E7E0C481F68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BDD570-2E3F-4C7A-A685-7006F68D870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1322C8-35F8-4FC5-A49D-28300D5279B6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ПОСЛЕДСТВИЯ «ДИСТАНЦИОНКИ»</a:t>
          </a:r>
          <a:endParaRPr lang="ru-RU" sz="5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74132E2-29F6-4014-8EC5-30C71B950012}" type="parTrans" cxnId="{EB5C0D34-9DC6-4810-AA66-3F6651EDF116}">
      <dgm:prSet/>
      <dgm:spPr/>
      <dgm:t>
        <a:bodyPr/>
        <a:lstStyle/>
        <a:p>
          <a:endParaRPr lang="ru-RU"/>
        </a:p>
      </dgm:t>
    </dgm:pt>
    <dgm:pt modelId="{EA74CE64-8C0B-49FE-B54B-3A81585F9BB8}" type="sibTrans" cxnId="{EB5C0D34-9DC6-4810-AA66-3F6651EDF116}">
      <dgm:prSet/>
      <dgm:spPr/>
      <dgm:t>
        <a:bodyPr/>
        <a:lstStyle/>
        <a:p>
          <a:endParaRPr lang="ru-RU"/>
        </a:p>
      </dgm:t>
    </dgm:pt>
    <dgm:pt modelId="{6C0E24E4-5BBA-4705-BCCE-8DC578BC380C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333333"/>
              </a:solidFill>
              <a:latin typeface="+mn-lt"/>
            </a:rPr>
            <a:t>Остановка развития речевого аппарата учащихся</a:t>
          </a:r>
          <a:endParaRPr lang="ru-RU" sz="3200" b="0" dirty="0">
            <a:latin typeface="+mn-lt"/>
          </a:endParaRPr>
        </a:p>
      </dgm:t>
    </dgm:pt>
    <dgm:pt modelId="{8C633C0C-B0F9-46BC-B58E-BB4CA80E4F55}" type="parTrans" cxnId="{1DF53F06-0288-4CCC-8F63-D6B35A292A5C}">
      <dgm:prSet/>
      <dgm:spPr/>
      <dgm:t>
        <a:bodyPr/>
        <a:lstStyle/>
        <a:p>
          <a:endParaRPr lang="ru-RU"/>
        </a:p>
      </dgm:t>
    </dgm:pt>
    <dgm:pt modelId="{F93CEE87-BD0F-4F1C-8936-986EC03AB85C}" type="sibTrans" cxnId="{1DF53F06-0288-4CCC-8F63-D6B35A292A5C}">
      <dgm:prSet/>
      <dgm:spPr/>
      <dgm:t>
        <a:bodyPr/>
        <a:lstStyle/>
        <a:p>
          <a:endParaRPr lang="ru-RU"/>
        </a:p>
      </dgm:t>
    </dgm:pt>
    <dgm:pt modelId="{54190769-C272-4E44-9BB9-8E3D161EB51E}">
      <dgm:prSet custT="1"/>
      <dgm:spPr/>
      <dgm:t>
        <a:bodyPr/>
        <a:lstStyle/>
        <a:p>
          <a:r>
            <a:rPr lang="ru-RU" sz="3200" b="1" dirty="0" smtClean="0">
              <a:latin typeface="+mn-lt"/>
            </a:rPr>
            <a:t>Отсутствие визуального контакта</a:t>
          </a:r>
        </a:p>
      </dgm:t>
    </dgm:pt>
    <dgm:pt modelId="{22D40782-0F40-4561-AD6C-63974EEDF1B8}" type="parTrans" cxnId="{3FA0D418-D392-4BC3-823A-1A0D60C082A1}">
      <dgm:prSet/>
      <dgm:spPr/>
      <dgm:t>
        <a:bodyPr/>
        <a:lstStyle/>
        <a:p>
          <a:endParaRPr lang="ru-RU"/>
        </a:p>
      </dgm:t>
    </dgm:pt>
    <dgm:pt modelId="{48C01BD9-2D18-41B8-B42C-0957997CE898}" type="sibTrans" cxnId="{3FA0D418-D392-4BC3-823A-1A0D60C082A1}">
      <dgm:prSet/>
      <dgm:spPr/>
      <dgm:t>
        <a:bodyPr/>
        <a:lstStyle/>
        <a:p>
          <a:endParaRPr lang="ru-RU"/>
        </a:p>
      </dgm:t>
    </dgm:pt>
    <dgm:pt modelId="{C8E20DCF-486E-424F-B425-36CAF82FAFFB}">
      <dgm:prSet custT="1"/>
      <dgm:spPr/>
      <dgm:t>
        <a:bodyPr/>
        <a:lstStyle/>
        <a:p>
          <a:r>
            <a:rPr lang="ru-RU" sz="3200" b="1" dirty="0" smtClean="0">
              <a:latin typeface="+mn-lt"/>
            </a:rPr>
            <a:t>Уничтожение метода обучения «вопрос-ответ»</a:t>
          </a:r>
        </a:p>
      </dgm:t>
    </dgm:pt>
    <dgm:pt modelId="{9B525272-1DF2-43F9-B18E-9CD7B4B83F61}" type="parTrans" cxnId="{8621E318-6CA4-482D-B460-E0390C2D3B55}">
      <dgm:prSet/>
      <dgm:spPr/>
      <dgm:t>
        <a:bodyPr/>
        <a:lstStyle/>
        <a:p>
          <a:endParaRPr lang="ru-RU"/>
        </a:p>
      </dgm:t>
    </dgm:pt>
    <dgm:pt modelId="{9F16D932-9242-4BFB-9361-FA3ACEB152DE}" type="sibTrans" cxnId="{8621E318-6CA4-482D-B460-E0390C2D3B55}">
      <dgm:prSet/>
      <dgm:spPr/>
      <dgm:t>
        <a:bodyPr/>
        <a:lstStyle/>
        <a:p>
          <a:endParaRPr lang="ru-RU"/>
        </a:p>
      </dgm:t>
    </dgm:pt>
    <dgm:pt modelId="{52E5DD35-2123-4C30-80F7-FC81DE537722}">
      <dgm:prSet custT="1"/>
      <dgm:spPr/>
      <dgm:t>
        <a:bodyPr/>
        <a:lstStyle/>
        <a:p>
          <a:r>
            <a:rPr lang="ru-RU" sz="3200" b="1" dirty="0" smtClean="0">
              <a:latin typeface="+mn-lt"/>
            </a:rPr>
            <a:t>Подготовка к экзаменам экстерном</a:t>
          </a:r>
        </a:p>
      </dgm:t>
    </dgm:pt>
    <dgm:pt modelId="{F875396F-6AE9-47F6-BEF3-A430E7B80296}" type="parTrans" cxnId="{A89F95C3-8050-4DB7-AA6B-C5676B8EC6FD}">
      <dgm:prSet/>
      <dgm:spPr/>
      <dgm:t>
        <a:bodyPr/>
        <a:lstStyle/>
        <a:p>
          <a:endParaRPr lang="ru-RU"/>
        </a:p>
      </dgm:t>
    </dgm:pt>
    <dgm:pt modelId="{41E550E7-281F-4146-B689-CDE9C544D24A}" type="sibTrans" cxnId="{A89F95C3-8050-4DB7-AA6B-C5676B8EC6FD}">
      <dgm:prSet/>
      <dgm:spPr/>
      <dgm:t>
        <a:bodyPr/>
        <a:lstStyle/>
        <a:p>
          <a:endParaRPr lang="ru-RU"/>
        </a:p>
      </dgm:t>
    </dgm:pt>
    <dgm:pt modelId="{2D7D4E70-13D3-471C-8489-2F906E317A73}">
      <dgm:prSet custT="1"/>
      <dgm:spPr/>
      <dgm:t>
        <a:bodyPr/>
        <a:lstStyle/>
        <a:p>
          <a:r>
            <a:rPr lang="ru-RU" sz="3200" b="1" dirty="0" smtClean="0">
              <a:latin typeface="+mn-lt"/>
            </a:rPr>
            <a:t>Торможение развития социальных навыков</a:t>
          </a:r>
        </a:p>
      </dgm:t>
    </dgm:pt>
    <dgm:pt modelId="{12E10B21-8F65-47C0-8B89-1DE5BEFFB025}" type="parTrans" cxnId="{38561EF9-7B67-40E6-B662-52A67F812006}">
      <dgm:prSet/>
      <dgm:spPr/>
      <dgm:t>
        <a:bodyPr/>
        <a:lstStyle/>
        <a:p>
          <a:endParaRPr lang="ru-RU"/>
        </a:p>
      </dgm:t>
    </dgm:pt>
    <dgm:pt modelId="{2B41ACC4-BE75-48C0-AA2F-25EDEC63F7D0}" type="sibTrans" cxnId="{38561EF9-7B67-40E6-B662-52A67F812006}">
      <dgm:prSet/>
      <dgm:spPr/>
      <dgm:t>
        <a:bodyPr/>
        <a:lstStyle/>
        <a:p>
          <a:endParaRPr lang="ru-RU"/>
        </a:p>
      </dgm:t>
    </dgm:pt>
    <dgm:pt modelId="{AC21B544-0FB9-42A5-A3D0-5119D936F4C8}">
      <dgm:prSet custT="1"/>
      <dgm:spPr/>
      <dgm:t>
        <a:bodyPr/>
        <a:lstStyle/>
        <a:p>
          <a:r>
            <a:rPr lang="ru-RU" sz="3200" b="1" smtClean="0">
              <a:latin typeface="+mn-lt"/>
            </a:rPr>
            <a:t>Отрицательное влияние на здоровье</a:t>
          </a:r>
          <a:endParaRPr lang="ru-RU" sz="3200" b="1" dirty="0" smtClean="0">
            <a:latin typeface="+mn-lt"/>
          </a:endParaRPr>
        </a:p>
      </dgm:t>
    </dgm:pt>
    <dgm:pt modelId="{46B8D6DE-FD07-476B-99CD-DF8CD7289D4B}" type="parTrans" cxnId="{CFFA3A44-9A27-433A-8757-494C9EE9CA6C}">
      <dgm:prSet/>
      <dgm:spPr/>
      <dgm:t>
        <a:bodyPr/>
        <a:lstStyle/>
        <a:p>
          <a:endParaRPr lang="ru-RU"/>
        </a:p>
      </dgm:t>
    </dgm:pt>
    <dgm:pt modelId="{C062D5A4-FFF4-4514-AB30-FD3D16D01859}" type="sibTrans" cxnId="{CFFA3A44-9A27-433A-8757-494C9EE9CA6C}">
      <dgm:prSet/>
      <dgm:spPr/>
      <dgm:t>
        <a:bodyPr/>
        <a:lstStyle/>
        <a:p>
          <a:endParaRPr lang="ru-RU"/>
        </a:p>
      </dgm:t>
    </dgm:pt>
    <dgm:pt modelId="{61D81528-8CBA-40A4-86D4-461A55CB5928}">
      <dgm:prSet custT="1"/>
      <dgm:spPr/>
      <dgm:t>
        <a:bodyPr/>
        <a:lstStyle/>
        <a:p>
          <a:r>
            <a:rPr lang="ru-RU" sz="3200" b="1" dirty="0" smtClean="0">
              <a:latin typeface="+mn-lt"/>
            </a:rPr>
            <a:t>Отсутствие индивидуального подхода к учащимся</a:t>
          </a:r>
        </a:p>
      </dgm:t>
    </dgm:pt>
    <dgm:pt modelId="{2494BCE0-49EF-4C70-A138-8B4459A578EA}" type="parTrans" cxnId="{870679FD-3794-4810-A143-D38BA394AFE2}">
      <dgm:prSet/>
      <dgm:spPr/>
      <dgm:t>
        <a:bodyPr/>
        <a:lstStyle/>
        <a:p>
          <a:endParaRPr lang="ru-RU"/>
        </a:p>
      </dgm:t>
    </dgm:pt>
    <dgm:pt modelId="{46A06AFE-A328-4DCE-83BF-8B1A2EA92F2B}" type="sibTrans" cxnId="{870679FD-3794-4810-A143-D38BA394AFE2}">
      <dgm:prSet/>
      <dgm:spPr/>
      <dgm:t>
        <a:bodyPr/>
        <a:lstStyle/>
        <a:p>
          <a:endParaRPr lang="ru-RU"/>
        </a:p>
      </dgm:t>
    </dgm:pt>
    <dgm:pt modelId="{3051ABAB-4ADC-4FC6-93CD-7CA8036DA8F0}" type="pres">
      <dgm:prSet presAssocID="{48BDD570-2E3F-4C7A-A685-7006F68D870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CD4EE2-7CC7-4A87-9F2B-EF2154C96FD8}" type="pres">
      <dgm:prSet presAssocID="{7E1322C8-35F8-4FC5-A49D-28300D5279B6}" presName="composite" presStyleCnt="0"/>
      <dgm:spPr/>
    </dgm:pt>
    <dgm:pt modelId="{9ACF5B41-1E55-429F-A743-9F14BBBDD96A}" type="pres">
      <dgm:prSet presAssocID="{7E1322C8-35F8-4FC5-A49D-28300D5279B6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876992-1F6D-4980-8C09-E93FD9EB0184}" type="pres">
      <dgm:prSet presAssocID="{7E1322C8-35F8-4FC5-A49D-28300D5279B6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79E9FD-0E27-4B9E-BB8D-589D79835DBF}" type="presOf" srcId="{61D81528-8CBA-40A4-86D4-461A55CB5928}" destId="{19876992-1F6D-4980-8C09-E93FD9EB0184}" srcOrd="0" destOrd="6" presId="urn:microsoft.com/office/officeart/2005/8/layout/hList1"/>
    <dgm:cxn modelId="{38561EF9-7B67-40E6-B662-52A67F812006}" srcId="{7E1322C8-35F8-4FC5-A49D-28300D5279B6}" destId="{2D7D4E70-13D3-471C-8489-2F906E317A73}" srcOrd="4" destOrd="0" parTransId="{12E10B21-8F65-47C0-8B89-1DE5BEFFB025}" sibTransId="{2B41ACC4-BE75-48C0-AA2F-25EDEC63F7D0}"/>
    <dgm:cxn modelId="{3FA0D418-D392-4BC3-823A-1A0D60C082A1}" srcId="{7E1322C8-35F8-4FC5-A49D-28300D5279B6}" destId="{54190769-C272-4E44-9BB9-8E3D161EB51E}" srcOrd="1" destOrd="0" parTransId="{22D40782-0F40-4561-AD6C-63974EEDF1B8}" sibTransId="{48C01BD9-2D18-41B8-B42C-0957997CE898}"/>
    <dgm:cxn modelId="{02D821BB-B3F7-4637-84DC-D7DF75B2EEED}" type="presOf" srcId="{C8E20DCF-486E-424F-B425-36CAF82FAFFB}" destId="{19876992-1F6D-4980-8C09-E93FD9EB0184}" srcOrd="0" destOrd="2" presId="urn:microsoft.com/office/officeart/2005/8/layout/hList1"/>
    <dgm:cxn modelId="{CFFA3A44-9A27-433A-8757-494C9EE9CA6C}" srcId="{7E1322C8-35F8-4FC5-A49D-28300D5279B6}" destId="{AC21B544-0FB9-42A5-A3D0-5119D936F4C8}" srcOrd="5" destOrd="0" parTransId="{46B8D6DE-FD07-476B-99CD-DF8CD7289D4B}" sibTransId="{C062D5A4-FFF4-4514-AB30-FD3D16D01859}"/>
    <dgm:cxn modelId="{A89F95C3-8050-4DB7-AA6B-C5676B8EC6FD}" srcId="{7E1322C8-35F8-4FC5-A49D-28300D5279B6}" destId="{52E5DD35-2123-4C30-80F7-FC81DE537722}" srcOrd="3" destOrd="0" parTransId="{F875396F-6AE9-47F6-BEF3-A430E7B80296}" sibTransId="{41E550E7-281F-4146-B689-CDE9C544D24A}"/>
    <dgm:cxn modelId="{1DF53F06-0288-4CCC-8F63-D6B35A292A5C}" srcId="{7E1322C8-35F8-4FC5-A49D-28300D5279B6}" destId="{6C0E24E4-5BBA-4705-BCCE-8DC578BC380C}" srcOrd="0" destOrd="0" parTransId="{8C633C0C-B0F9-46BC-B58E-BB4CA80E4F55}" sibTransId="{F93CEE87-BD0F-4F1C-8936-986EC03AB85C}"/>
    <dgm:cxn modelId="{BEA8D866-C864-4030-B5E2-6A1CA39896AD}" type="presOf" srcId="{54190769-C272-4E44-9BB9-8E3D161EB51E}" destId="{19876992-1F6D-4980-8C09-E93FD9EB0184}" srcOrd="0" destOrd="1" presId="urn:microsoft.com/office/officeart/2005/8/layout/hList1"/>
    <dgm:cxn modelId="{F9E28141-0DE6-4FDB-A088-993AB90E2AA8}" type="presOf" srcId="{6C0E24E4-5BBA-4705-BCCE-8DC578BC380C}" destId="{19876992-1F6D-4980-8C09-E93FD9EB0184}" srcOrd="0" destOrd="0" presId="urn:microsoft.com/office/officeart/2005/8/layout/hList1"/>
    <dgm:cxn modelId="{70913172-C438-4CB2-BA76-ADFFF8AF513A}" type="presOf" srcId="{7E1322C8-35F8-4FC5-A49D-28300D5279B6}" destId="{9ACF5B41-1E55-429F-A743-9F14BBBDD96A}" srcOrd="0" destOrd="0" presId="urn:microsoft.com/office/officeart/2005/8/layout/hList1"/>
    <dgm:cxn modelId="{870679FD-3794-4810-A143-D38BA394AFE2}" srcId="{7E1322C8-35F8-4FC5-A49D-28300D5279B6}" destId="{61D81528-8CBA-40A4-86D4-461A55CB5928}" srcOrd="6" destOrd="0" parTransId="{2494BCE0-49EF-4C70-A138-8B4459A578EA}" sibTransId="{46A06AFE-A328-4DCE-83BF-8B1A2EA92F2B}"/>
    <dgm:cxn modelId="{10A9671D-6C69-4812-860B-19BA51C02A5B}" type="presOf" srcId="{2D7D4E70-13D3-471C-8489-2F906E317A73}" destId="{19876992-1F6D-4980-8C09-E93FD9EB0184}" srcOrd="0" destOrd="4" presId="urn:microsoft.com/office/officeart/2005/8/layout/hList1"/>
    <dgm:cxn modelId="{412C4C4C-0E4E-4F51-A855-74AAC309E6EF}" type="presOf" srcId="{52E5DD35-2123-4C30-80F7-FC81DE537722}" destId="{19876992-1F6D-4980-8C09-E93FD9EB0184}" srcOrd="0" destOrd="3" presId="urn:microsoft.com/office/officeart/2005/8/layout/hList1"/>
    <dgm:cxn modelId="{EB5C0D34-9DC6-4810-AA66-3F6651EDF116}" srcId="{48BDD570-2E3F-4C7A-A685-7006F68D8700}" destId="{7E1322C8-35F8-4FC5-A49D-28300D5279B6}" srcOrd="0" destOrd="0" parTransId="{B74132E2-29F6-4014-8EC5-30C71B950012}" sibTransId="{EA74CE64-8C0B-49FE-B54B-3A81585F9BB8}"/>
    <dgm:cxn modelId="{8621E318-6CA4-482D-B460-E0390C2D3B55}" srcId="{7E1322C8-35F8-4FC5-A49D-28300D5279B6}" destId="{C8E20DCF-486E-424F-B425-36CAF82FAFFB}" srcOrd="2" destOrd="0" parTransId="{9B525272-1DF2-43F9-B18E-9CD7B4B83F61}" sibTransId="{9F16D932-9242-4BFB-9361-FA3ACEB152DE}"/>
    <dgm:cxn modelId="{9D768785-114A-4AC1-B563-91C674AFE833}" type="presOf" srcId="{48BDD570-2E3F-4C7A-A685-7006F68D8700}" destId="{3051ABAB-4ADC-4FC6-93CD-7CA8036DA8F0}" srcOrd="0" destOrd="0" presId="urn:microsoft.com/office/officeart/2005/8/layout/hList1"/>
    <dgm:cxn modelId="{180E2270-3450-4107-9717-15C1ECAE7C67}" type="presOf" srcId="{AC21B544-0FB9-42A5-A3D0-5119D936F4C8}" destId="{19876992-1F6D-4980-8C09-E93FD9EB0184}" srcOrd="0" destOrd="5" presId="urn:microsoft.com/office/officeart/2005/8/layout/hList1"/>
    <dgm:cxn modelId="{296CEE17-C8DF-410F-B4F5-A2CF3BEB7FA4}" type="presParOf" srcId="{3051ABAB-4ADC-4FC6-93CD-7CA8036DA8F0}" destId="{50CD4EE2-7CC7-4A87-9F2B-EF2154C96FD8}" srcOrd="0" destOrd="0" presId="urn:microsoft.com/office/officeart/2005/8/layout/hList1"/>
    <dgm:cxn modelId="{5AC3F53A-6B94-42B4-9AB1-E74B29C3ECB9}" type="presParOf" srcId="{50CD4EE2-7CC7-4A87-9F2B-EF2154C96FD8}" destId="{9ACF5B41-1E55-429F-A743-9F14BBBDD96A}" srcOrd="0" destOrd="0" presId="urn:microsoft.com/office/officeart/2005/8/layout/hList1"/>
    <dgm:cxn modelId="{9749ABD4-F3A4-4020-9D68-CA7B68621DA2}" type="presParOf" srcId="{50CD4EE2-7CC7-4A87-9F2B-EF2154C96FD8}" destId="{19876992-1F6D-4980-8C09-E93FD9EB018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BDD570-2E3F-4C7A-A685-7006F68D870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1322C8-35F8-4FC5-A49D-28300D5279B6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ОТВЛЕЧЬ УЧЕНИКА ОТ ГАДЖЕТА</a:t>
          </a:r>
          <a:endParaRPr lang="ru-RU" sz="5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74132E2-29F6-4014-8EC5-30C71B950012}" type="parTrans" cxnId="{EB5C0D34-9DC6-4810-AA66-3F6651EDF116}">
      <dgm:prSet/>
      <dgm:spPr/>
      <dgm:t>
        <a:bodyPr/>
        <a:lstStyle/>
        <a:p>
          <a:endParaRPr lang="ru-RU"/>
        </a:p>
      </dgm:t>
    </dgm:pt>
    <dgm:pt modelId="{EA74CE64-8C0B-49FE-B54B-3A81585F9BB8}" type="sibTrans" cxnId="{EB5C0D34-9DC6-4810-AA66-3F6651EDF116}">
      <dgm:prSet/>
      <dgm:spPr/>
      <dgm:t>
        <a:bodyPr/>
        <a:lstStyle/>
        <a:p>
          <a:endParaRPr lang="ru-RU"/>
        </a:p>
      </dgm:t>
    </dgm:pt>
    <dgm:pt modelId="{6C0E24E4-5BBA-4705-BCCE-8DC578BC380C}">
      <dgm:prSet phldrT="[Текст]" custT="1"/>
      <dgm:spPr/>
      <dgm:t>
        <a:bodyPr/>
        <a:lstStyle/>
        <a:p>
          <a:r>
            <a:rPr lang="ru-RU" sz="2400" b="0" dirty="0" smtClean="0"/>
            <a:t>Убедить ребенка хотя бы иногда откладывать в сторону гаджет после дистанционки стало намного сложнее, так как ученики больше не воспринимают его как «посторонний отвлекающий предмет». </a:t>
          </a:r>
          <a:endParaRPr lang="ru-RU" sz="2400" b="0" dirty="0"/>
        </a:p>
      </dgm:t>
    </dgm:pt>
    <dgm:pt modelId="{8C633C0C-B0F9-46BC-B58E-BB4CA80E4F55}" type="parTrans" cxnId="{1DF53F06-0288-4CCC-8F63-D6B35A292A5C}">
      <dgm:prSet/>
      <dgm:spPr/>
      <dgm:t>
        <a:bodyPr/>
        <a:lstStyle/>
        <a:p>
          <a:endParaRPr lang="ru-RU"/>
        </a:p>
      </dgm:t>
    </dgm:pt>
    <dgm:pt modelId="{F93CEE87-BD0F-4F1C-8936-986EC03AB85C}" type="sibTrans" cxnId="{1DF53F06-0288-4CCC-8F63-D6B35A292A5C}">
      <dgm:prSet/>
      <dgm:spPr/>
      <dgm:t>
        <a:bodyPr/>
        <a:lstStyle/>
        <a:p>
          <a:endParaRPr lang="ru-RU"/>
        </a:p>
      </dgm:t>
    </dgm:pt>
    <dgm:pt modelId="{A542E2DD-979C-4B76-AD8C-E8A32D6CDD64}">
      <dgm:prSet phldrT="[Текст]" custT="1"/>
      <dgm:spPr/>
      <dgm:t>
        <a:bodyPr/>
        <a:lstStyle/>
        <a:p>
          <a:r>
            <a:rPr lang="ru-RU" sz="2400" b="0" i="0" dirty="0" smtClean="0"/>
            <a:t>А в очном режиме дети стали больше использовать их для игры, что негативно сказывается на процессе саморегуляции. </a:t>
          </a:r>
          <a:endParaRPr lang="ru-RU" sz="2400" dirty="0"/>
        </a:p>
      </dgm:t>
    </dgm:pt>
    <dgm:pt modelId="{8638A188-65A0-4DCB-BD77-549BD9D6C9BA}" type="parTrans" cxnId="{57A038C4-90A0-406F-A0FC-833BC728F4B4}">
      <dgm:prSet/>
      <dgm:spPr/>
      <dgm:t>
        <a:bodyPr/>
        <a:lstStyle/>
        <a:p>
          <a:endParaRPr lang="ru-RU"/>
        </a:p>
      </dgm:t>
    </dgm:pt>
    <dgm:pt modelId="{86C16A74-841A-46E0-BAFC-FF21A14F8921}" type="sibTrans" cxnId="{57A038C4-90A0-406F-A0FC-833BC728F4B4}">
      <dgm:prSet/>
      <dgm:spPr/>
      <dgm:t>
        <a:bodyPr/>
        <a:lstStyle/>
        <a:p>
          <a:endParaRPr lang="ru-RU"/>
        </a:p>
      </dgm:t>
    </dgm:pt>
    <dgm:pt modelId="{99AC96F3-4EFC-4685-9B7D-D00533A7B119}">
      <dgm:prSet phldrT="[Текст]" custT="1"/>
      <dgm:spPr/>
      <dgm:t>
        <a:bodyPr/>
        <a:lstStyle/>
        <a:p>
          <a:r>
            <a:rPr lang="ru-RU" sz="2400" b="0" i="0" dirty="0" smtClean="0"/>
            <a:t>Обучение в дистанционном формате велось при помощи компьютеров и гаджетов, что привело к совмещению образовательной и игровой среды.</a:t>
          </a:r>
          <a:endParaRPr lang="ru-RU" sz="2400" b="0" dirty="0"/>
        </a:p>
      </dgm:t>
    </dgm:pt>
    <dgm:pt modelId="{5DC0E073-6AC3-473A-B416-5F1DED7BA382}" type="parTrans" cxnId="{B39B9225-231B-4358-BDEB-0991AC2FED6A}">
      <dgm:prSet/>
      <dgm:spPr/>
      <dgm:t>
        <a:bodyPr/>
        <a:lstStyle/>
        <a:p>
          <a:endParaRPr lang="ru-RU"/>
        </a:p>
      </dgm:t>
    </dgm:pt>
    <dgm:pt modelId="{1BE0C85C-D6B1-4431-AD93-15607B7E9C97}" type="sibTrans" cxnId="{B39B9225-231B-4358-BDEB-0991AC2FED6A}">
      <dgm:prSet/>
      <dgm:spPr/>
      <dgm:t>
        <a:bodyPr/>
        <a:lstStyle/>
        <a:p>
          <a:endParaRPr lang="ru-RU"/>
        </a:p>
      </dgm:t>
    </dgm:pt>
    <dgm:pt modelId="{E81F7876-5CCA-446B-88AF-6B84A519E56A}">
      <dgm:prSet phldrT="[Текст]" custT="1"/>
      <dgm:spPr/>
      <dgm:t>
        <a:bodyPr/>
        <a:lstStyle/>
        <a:p>
          <a:r>
            <a:rPr lang="ru-RU" sz="2400" b="0" i="0" dirty="0" smtClean="0"/>
            <a:t>Цифровая реальность для сегодняшних школьников - самая реальная реальность.</a:t>
          </a:r>
          <a:endParaRPr lang="ru-RU" sz="2400" dirty="0"/>
        </a:p>
      </dgm:t>
    </dgm:pt>
    <dgm:pt modelId="{70A448B9-553B-4326-84E7-D395FCB197E8}" type="parTrans" cxnId="{1BBA137A-C524-45CD-B120-D891DFBCD2AB}">
      <dgm:prSet/>
      <dgm:spPr/>
      <dgm:t>
        <a:bodyPr/>
        <a:lstStyle/>
        <a:p>
          <a:endParaRPr lang="ru-RU"/>
        </a:p>
      </dgm:t>
    </dgm:pt>
    <dgm:pt modelId="{11779FC3-396A-4BD6-8BDC-EC5D09073857}" type="sibTrans" cxnId="{1BBA137A-C524-45CD-B120-D891DFBCD2AB}">
      <dgm:prSet/>
      <dgm:spPr/>
      <dgm:t>
        <a:bodyPr/>
        <a:lstStyle/>
        <a:p>
          <a:endParaRPr lang="ru-RU"/>
        </a:p>
      </dgm:t>
    </dgm:pt>
    <dgm:pt modelId="{F77E81E6-DD13-477B-8BFD-B16DD2A0812F}">
      <dgm:prSet custT="1"/>
      <dgm:spPr/>
      <dgm:t>
        <a:bodyPr/>
        <a:lstStyle/>
        <a:p>
          <a:r>
            <a:rPr lang="ru-RU" sz="2400" b="0" i="0" dirty="0" smtClean="0"/>
            <a:t>Современные дети из цифрового поколения, а их педагоги и родители - из аналогового.</a:t>
          </a:r>
          <a:endParaRPr lang="ru-RU" sz="2400" b="0" i="0" dirty="0"/>
        </a:p>
      </dgm:t>
    </dgm:pt>
    <dgm:pt modelId="{E5457898-3B99-47E3-9CB8-8DC551009B6F}" type="parTrans" cxnId="{FCC53832-D6D4-403D-ADF4-500CBE231F5F}">
      <dgm:prSet/>
      <dgm:spPr/>
      <dgm:t>
        <a:bodyPr/>
        <a:lstStyle/>
        <a:p>
          <a:endParaRPr lang="ru-RU"/>
        </a:p>
      </dgm:t>
    </dgm:pt>
    <dgm:pt modelId="{4094448C-2CA7-4D13-BAF1-BA88315B392D}" type="sibTrans" cxnId="{FCC53832-D6D4-403D-ADF4-500CBE231F5F}">
      <dgm:prSet/>
      <dgm:spPr/>
      <dgm:t>
        <a:bodyPr/>
        <a:lstStyle/>
        <a:p>
          <a:endParaRPr lang="ru-RU"/>
        </a:p>
      </dgm:t>
    </dgm:pt>
    <dgm:pt modelId="{3051ABAB-4ADC-4FC6-93CD-7CA8036DA8F0}" type="pres">
      <dgm:prSet presAssocID="{48BDD570-2E3F-4C7A-A685-7006F68D870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CD4EE2-7CC7-4A87-9F2B-EF2154C96FD8}" type="pres">
      <dgm:prSet presAssocID="{7E1322C8-35F8-4FC5-A49D-28300D5279B6}" presName="composite" presStyleCnt="0"/>
      <dgm:spPr/>
    </dgm:pt>
    <dgm:pt modelId="{9ACF5B41-1E55-429F-A743-9F14BBBDD96A}" type="pres">
      <dgm:prSet presAssocID="{7E1322C8-35F8-4FC5-A49D-28300D5279B6}" presName="parTx" presStyleLbl="alignNode1" presStyleIdx="0" presStyleCnt="1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876992-1F6D-4980-8C09-E93FD9EB0184}" type="pres">
      <dgm:prSet presAssocID="{7E1322C8-35F8-4FC5-A49D-28300D5279B6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94E8BE-3D7E-4A97-AB1B-CE4240750FAB}" type="presOf" srcId="{48BDD570-2E3F-4C7A-A685-7006F68D8700}" destId="{3051ABAB-4ADC-4FC6-93CD-7CA8036DA8F0}" srcOrd="0" destOrd="0" presId="urn:microsoft.com/office/officeart/2005/8/layout/hList1"/>
    <dgm:cxn modelId="{F71F6AA7-E1D0-407E-9931-A96ED4BF7538}" type="presOf" srcId="{7E1322C8-35F8-4FC5-A49D-28300D5279B6}" destId="{9ACF5B41-1E55-429F-A743-9F14BBBDD96A}" srcOrd="0" destOrd="0" presId="urn:microsoft.com/office/officeart/2005/8/layout/hList1"/>
    <dgm:cxn modelId="{1BBA137A-C524-45CD-B120-D891DFBCD2AB}" srcId="{7E1322C8-35F8-4FC5-A49D-28300D5279B6}" destId="{E81F7876-5CCA-446B-88AF-6B84A519E56A}" srcOrd="3" destOrd="0" parTransId="{70A448B9-553B-4326-84E7-D395FCB197E8}" sibTransId="{11779FC3-396A-4BD6-8BDC-EC5D09073857}"/>
    <dgm:cxn modelId="{75C347D7-5CFA-4ED9-91D4-10BABA6009D3}" type="presOf" srcId="{A542E2DD-979C-4B76-AD8C-E8A32D6CDD64}" destId="{19876992-1F6D-4980-8C09-E93FD9EB0184}" srcOrd="0" destOrd="2" presId="urn:microsoft.com/office/officeart/2005/8/layout/hList1"/>
    <dgm:cxn modelId="{1DF53F06-0288-4CCC-8F63-D6B35A292A5C}" srcId="{7E1322C8-35F8-4FC5-A49D-28300D5279B6}" destId="{6C0E24E4-5BBA-4705-BCCE-8DC578BC380C}" srcOrd="0" destOrd="0" parTransId="{8C633C0C-B0F9-46BC-B58E-BB4CA80E4F55}" sibTransId="{F93CEE87-BD0F-4F1C-8936-986EC03AB85C}"/>
    <dgm:cxn modelId="{FCC53832-D6D4-403D-ADF4-500CBE231F5F}" srcId="{7E1322C8-35F8-4FC5-A49D-28300D5279B6}" destId="{F77E81E6-DD13-477B-8BFD-B16DD2A0812F}" srcOrd="4" destOrd="0" parTransId="{E5457898-3B99-47E3-9CB8-8DC551009B6F}" sibTransId="{4094448C-2CA7-4D13-BAF1-BA88315B392D}"/>
    <dgm:cxn modelId="{B39B9225-231B-4358-BDEB-0991AC2FED6A}" srcId="{7E1322C8-35F8-4FC5-A49D-28300D5279B6}" destId="{99AC96F3-4EFC-4685-9B7D-D00533A7B119}" srcOrd="1" destOrd="0" parTransId="{5DC0E073-6AC3-473A-B416-5F1DED7BA382}" sibTransId="{1BE0C85C-D6B1-4431-AD93-15607B7E9C97}"/>
    <dgm:cxn modelId="{DB8F4608-50F5-42C0-9404-69C9047A2F86}" type="presOf" srcId="{F77E81E6-DD13-477B-8BFD-B16DD2A0812F}" destId="{19876992-1F6D-4980-8C09-E93FD9EB0184}" srcOrd="0" destOrd="4" presId="urn:microsoft.com/office/officeart/2005/8/layout/hList1"/>
    <dgm:cxn modelId="{57A038C4-90A0-406F-A0FC-833BC728F4B4}" srcId="{7E1322C8-35F8-4FC5-A49D-28300D5279B6}" destId="{A542E2DD-979C-4B76-AD8C-E8A32D6CDD64}" srcOrd="2" destOrd="0" parTransId="{8638A188-65A0-4DCB-BD77-549BD9D6C9BA}" sibTransId="{86C16A74-841A-46E0-BAFC-FF21A14F8921}"/>
    <dgm:cxn modelId="{BC397E61-5E56-4B90-BEC3-3DCBED9A5787}" type="presOf" srcId="{6C0E24E4-5BBA-4705-BCCE-8DC578BC380C}" destId="{19876992-1F6D-4980-8C09-E93FD9EB0184}" srcOrd="0" destOrd="0" presId="urn:microsoft.com/office/officeart/2005/8/layout/hList1"/>
    <dgm:cxn modelId="{3C75FF1C-1B17-4967-A069-3AF19BE4B596}" type="presOf" srcId="{99AC96F3-4EFC-4685-9B7D-D00533A7B119}" destId="{19876992-1F6D-4980-8C09-E93FD9EB0184}" srcOrd="0" destOrd="1" presId="urn:microsoft.com/office/officeart/2005/8/layout/hList1"/>
    <dgm:cxn modelId="{103BD366-73B3-4D8F-9C07-AACA07BBCDD1}" type="presOf" srcId="{E81F7876-5CCA-446B-88AF-6B84A519E56A}" destId="{19876992-1F6D-4980-8C09-E93FD9EB0184}" srcOrd="0" destOrd="3" presId="urn:microsoft.com/office/officeart/2005/8/layout/hList1"/>
    <dgm:cxn modelId="{EB5C0D34-9DC6-4810-AA66-3F6651EDF116}" srcId="{48BDD570-2E3F-4C7A-A685-7006F68D8700}" destId="{7E1322C8-35F8-4FC5-A49D-28300D5279B6}" srcOrd="0" destOrd="0" parTransId="{B74132E2-29F6-4014-8EC5-30C71B950012}" sibTransId="{EA74CE64-8C0B-49FE-B54B-3A81585F9BB8}"/>
    <dgm:cxn modelId="{3AA773EF-C02D-4CB5-ABFF-F3E8A860CE16}" type="presParOf" srcId="{3051ABAB-4ADC-4FC6-93CD-7CA8036DA8F0}" destId="{50CD4EE2-7CC7-4A87-9F2B-EF2154C96FD8}" srcOrd="0" destOrd="0" presId="urn:microsoft.com/office/officeart/2005/8/layout/hList1"/>
    <dgm:cxn modelId="{4EF147CE-E07D-45CA-ABDA-0AD0C447CD05}" type="presParOf" srcId="{50CD4EE2-7CC7-4A87-9F2B-EF2154C96FD8}" destId="{9ACF5B41-1E55-429F-A743-9F14BBBDD96A}" srcOrd="0" destOrd="0" presId="urn:microsoft.com/office/officeart/2005/8/layout/hList1"/>
    <dgm:cxn modelId="{7FAC45ED-E5CC-4EFF-8964-7C8147ADD0E5}" type="presParOf" srcId="{50CD4EE2-7CC7-4A87-9F2B-EF2154C96FD8}" destId="{19876992-1F6D-4980-8C09-E93FD9EB018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8BDD570-2E3F-4C7A-A685-7006F68D8700}" type="doc">
      <dgm:prSet loTypeId="urn:microsoft.com/office/officeart/2005/8/layout/hList1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1322C8-35F8-4FC5-A49D-28300D5279B6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6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ОГРАНИЧИТЬ БУРНОЕ ОБЩЕНИЕ</a:t>
          </a:r>
          <a:endParaRPr lang="ru-RU" sz="3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74132E2-29F6-4014-8EC5-30C71B950012}" type="parTrans" cxnId="{EB5C0D34-9DC6-4810-AA66-3F6651EDF116}">
      <dgm:prSet/>
      <dgm:spPr/>
      <dgm:t>
        <a:bodyPr/>
        <a:lstStyle/>
        <a:p>
          <a:endParaRPr lang="ru-RU"/>
        </a:p>
      </dgm:t>
    </dgm:pt>
    <dgm:pt modelId="{EA74CE64-8C0B-49FE-B54B-3A81585F9BB8}" type="sibTrans" cxnId="{EB5C0D34-9DC6-4810-AA66-3F6651EDF116}">
      <dgm:prSet/>
      <dgm:spPr/>
      <dgm:t>
        <a:bodyPr/>
        <a:lstStyle/>
        <a:p>
          <a:endParaRPr lang="ru-RU"/>
        </a:p>
      </dgm:t>
    </dgm:pt>
    <dgm:pt modelId="{6C0E24E4-5BBA-4705-BCCE-8DC578BC380C}">
      <dgm:prSet phldrT="[Текст]"/>
      <dgm:spPr/>
      <dgm:t>
        <a:bodyPr/>
        <a:lstStyle/>
        <a:p>
          <a:r>
            <a:rPr lang="ru-RU" b="0" i="0" dirty="0" smtClean="0"/>
            <a:t>Цифровизация, столь близкая сегодняшнему школьнику, тем не менее, по мнению специалистов, повредила коммуникации — и этот пробел необходимо восполнить. </a:t>
          </a:r>
          <a:endParaRPr lang="ru-RU" b="0" dirty="0"/>
        </a:p>
      </dgm:t>
    </dgm:pt>
    <dgm:pt modelId="{8C633C0C-B0F9-46BC-B58E-BB4CA80E4F55}" type="parTrans" cxnId="{1DF53F06-0288-4CCC-8F63-D6B35A292A5C}">
      <dgm:prSet/>
      <dgm:spPr/>
      <dgm:t>
        <a:bodyPr/>
        <a:lstStyle/>
        <a:p>
          <a:endParaRPr lang="ru-RU"/>
        </a:p>
      </dgm:t>
    </dgm:pt>
    <dgm:pt modelId="{F93CEE87-BD0F-4F1C-8936-986EC03AB85C}" type="sibTrans" cxnId="{1DF53F06-0288-4CCC-8F63-D6B35A292A5C}">
      <dgm:prSet/>
      <dgm:spPr/>
      <dgm:t>
        <a:bodyPr/>
        <a:lstStyle/>
        <a:p>
          <a:endParaRPr lang="ru-RU"/>
        </a:p>
      </dgm:t>
    </dgm:pt>
    <dgm:pt modelId="{664BAA6B-E1B2-40B7-BDB7-67E534388ECE}">
      <dgm:prSet phldrT="[Текст]"/>
      <dgm:spPr/>
      <dgm:t>
        <a:bodyPr/>
        <a:lstStyle/>
        <a:p>
          <a:r>
            <a:rPr lang="ru-RU" b="0" i="0" dirty="0" smtClean="0"/>
            <a:t>Проще говоря, дети всех школьных возрастов соскучились по общению со сверстниками, как по активному, так и по эмоциональному, и им надо дать им насладиться. </a:t>
          </a:r>
          <a:endParaRPr lang="ru-RU" b="0" dirty="0"/>
        </a:p>
      </dgm:t>
    </dgm:pt>
    <dgm:pt modelId="{99BC5DE7-93EF-44F9-952F-CBE5D94B41A0}" type="parTrans" cxnId="{EEDB4FEE-CC50-461F-96B8-ABDAC88D97E7}">
      <dgm:prSet/>
      <dgm:spPr/>
      <dgm:t>
        <a:bodyPr/>
        <a:lstStyle/>
        <a:p>
          <a:endParaRPr lang="ru-RU"/>
        </a:p>
      </dgm:t>
    </dgm:pt>
    <dgm:pt modelId="{58EB7F13-ACE8-4883-A3A8-A1B532100780}" type="sibTrans" cxnId="{EEDB4FEE-CC50-461F-96B8-ABDAC88D97E7}">
      <dgm:prSet/>
      <dgm:spPr/>
      <dgm:t>
        <a:bodyPr/>
        <a:lstStyle/>
        <a:p>
          <a:endParaRPr lang="ru-RU"/>
        </a:p>
      </dgm:t>
    </dgm:pt>
    <dgm:pt modelId="{A5041C68-ADFB-47A5-942F-E342C20EF629}">
      <dgm:prSet phldrT="[Текст]"/>
      <dgm:spPr/>
      <dgm:t>
        <a:bodyPr/>
        <a:lstStyle/>
        <a:p>
          <a:r>
            <a:rPr lang="ru-RU" b="0" i="0" dirty="0" smtClean="0"/>
            <a:t>Старшим следует смириться с тем, что первый учебный месяц пройдет под знаком бурного общения, и это только к лучшему. </a:t>
          </a:r>
          <a:endParaRPr lang="ru-RU" b="0" dirty="0"/>
        </a:p>
      </dgm:t>
    </dgm:pt>
    <dgm:pt modelId="{A9E6C77A-F31D-434C-A5E3-D8B480A8BDAD}" type="parTrans" cxnId="{DC1F1967-B7EA-4A42-A352-459431CC0B96}">
      <dgm:prSet/>
      <dgm:spPr/>
      <dgm:t>
        <a:bodyPr/>
        <a:lstStyle/>
        <a:p>
          <a:endParaRPr lang="ru-RU"/>
        </a:p>
      </dgm:t>
    </dgm:pt>
    <dgm:pt modelId="{69B9CDD8-F311-4662-8535-C8A709FA6DB6}" type="sibTrans" cxnId="{DC1F1967-B7EA-4A42-A352-459431CC0B96}">
      <dgm:prSet/>
      <dgm:spPr/>
      <dgm:t>
        <a:bodyPr/>
        <a:lstStyle/>
        <a:p>
          <a:endParaRPr lang="ru-RU"/>
        </a:p>
      </dgm:t>
    </dgm:pt>
    <dgm:pt modelId="{3051ABAB-4ADC-4FC6-93CD-7CA8036DA8F0}" type="pres">
      <dgm:prSet presAssocID="{48BDD570-2E3F-4C7A-A685-7006F68D870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CD4EE2-7CC7-4A87-9F2B-EF2154C96FD8}" type="pres">
      <dgm:prSet presAssocID="{7E1322C8-35F8-4FC5-A49D-28300D5279B6}" presName="composite" presStyleCnt="0"/>
      <dgm:spPr/>
    </dgm:pt>
    <dgm:pt modelId="{9ACF5B41-1E55-429F-A743-9F14BBBDD96A}" type="pres">
      <dgm:prSet presAssocID="{7E1322C8-35F8-4FC5-A49D-28300D5279B6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876992-1F6D-4980-8C09-E93FD9EB0184}" type="pres">
      <dgm:prSet presAssocID="{7E1322C8-35F8-4FC5-A49D-28300D5279B6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FFCAD0-A4E6-48F7-84C5-28CF24D4890C}" type="presOf" srcId="{6C0E24E4-5BBA-4705-BCCE-8DC578BC380C}" destId="{19876992-1F6D-4980-8C09-E93FD9EB0184}" srcOrd="0" destOrd="0" presId="urn:microsoft.com/office/officeart/2005/8/layout/hList1"/>
    <dgm:cxn modelId="{DC1F1967-B7EA-4A42-A352-459431CC0B96}" srcId="{7E1322C8-35F8-4FC5-A49D-28300D5279B6}" destId="{A5041C68-ADFB-47A5-942F-E342C20EF629}" srcOrd="2" destOrd="0" parTransId="{A9E6C77A-F31D-434C-A5E3-D8B480A8BDAD}" sibTransId="{69B9CDD8-F311-4662-8535-C8A709FA6DB6}"/>
    <dgm:cxn modelId="{1DF53F06-0288-4CCC-8F63-D6B35A292A5C}" srcId="{7E1322C8-35F8-4FC5-A49D-28300D5279B6}" destId="{6C0E24E4-5BBA-4705-BCCE-8DC578BC380C}" srcOrd="0" destOrd="0" parTransId="{8C633C0C-B0F9-46BC-B58E-BB4CA80E4F55}" sibTransId="{F93CEE87-BD0F-4F1C-8936-986EC03AB85C}"/>
    <dgm:cxn modelId="{861D2082-E8ED-4658-9879-98534E5BCC31}" type="presOf" srcId="{A5041C68-ADFB-47A5-942F-E342C20EF629}" destId="{19876992-1F6D-4980-8C09-E93FD9EB0184}" srcOrd="0" destOrd="2" presId="urn:microsoft.com/office/officeart/2005/8/layout/hList1"/>
    <dgm:cxn modelId="{0EB1FDA0-A22E-4F88-98A9-B6263B07C315}" type="presOf" srcId="{7E1322C8-35F8-4FC5-A49D-28300D5279B6}" destId="{9ACF5B41-1E55-429F-A743-9F14BBBDD96A}" srcOrd="0" destOrd="0" presId="urn:microsoft.com/office/officeart/2005/8/layout/hList1"/>
    <dgm:cxn modelId="{E5320A2E-9685-43AF-9E0C-011C6E5EA2E0}" type="presOf" srcId="{664BAA6B-E1B2-40B7-BDB7-67E534388ECE}" destId="{19876992-1F6D-4980-8C09-E93FD9EB0184}" srcOrd="0" destOrd="1" presId="urn:microsoft.com/office/officeart/2005/8/layout/hList1"/>
    <dgm:cxn modelId="{EEDB4FEE-CC50-461F-96B8-ABDAC88D97E7}" srcId="{7E1322C8-35F8-4FC5-A49D-28300D5279B6}" destId="{664BAA6B-E1B2-40B7-BDB7-67E534388ECE}" srcOrd="1" destOrd="0" parTransId="{99BC5DE7-93EF-44F9-952F-CBE5D94B41A0}" sibTransId="{58EB7F13-ACE8-4883-A3A8-A1B532100780}"/>
    <dgm:cxn modelId="{EB5C0D34-9DC6-4810-AA66-3F6651EDF116}" srcId="{48BDD570-2E3F-4C7A-A685-7006F68D8700}" destId="{7E1322C8-35F8-4FC5-A49D-28300D5279B6}" srcOrd="0" destOrd="0" parTransId="{B74132E2-29F6-4014-8EC5-30C71B950012}" sibTransId="{EA74CE64-8C0B-49FE-B54B-3A81585F9BB8}"/>
    <dgm:cxn modelId="{C6B2A398-6B82-40D0-940A-F86B8B2D5664}" type="presOf" srcId="{48BDD570-2E3F-4C7A-A685-7006F68D8700}" destId="{3051ABAB-4ADC-4FC6-93CD-7CA8036DA8F0}" srcOrd="0" destOrd="0" presId="urn:microsoft.com/office/officeart/2005/8/layout/hList1"/>
    <dgm:cxn modelId="{3DC4E1B9-67DC-4A26-95F8-45B6C2384E87}" type="presParOf" srcId="{3051ABAB-4ADC-4FC6-93CD-7CA8036DA8F0}" destId="{50CD4EE2-7CC7-4A87-9F2B-EF2154C96FD8}" srcOrd="0" destOrd="0" presId="urn:microsoft.com/office/officeart/2005/8/layout/hList1"/>
    <dgm:cxn modelId="{6FB7B327-2E1D-4443-B9F3-72D179E287F7}" type="presParOf" srcId="{50CD4EE2-7CC7-4A87-9F2B-EF2154C96FD8}" destId="{9ACF5B41-1E55-429F-A743-9F14BBBDD96A}" srcOrd="0" destOrd="0" presId="urn:microsoft.com/office/officeart/2005/8/layout/hList1"/>
    <dgm:cxn modelId="{E28C8594-267D-43C3-A9B3-AFB46BB5E2C3}" type="presParOf" srcId="{50CD4EE2-7CC7-4A87-9F2B-EF2154C96FD8}" destId="{19876992-1F6D-4980-8C09-E93FD9EB018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8BDD570-2E3F-4C7A-A685-7006F68D870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1322C8-35F8-4FC5-A49D-28300D5279B6}">
      <dgm:prSet phldrT="[Текст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tabLst>
              <a:tab pos="2508250" algn="l"/>
            </a:tabLst>
          </a:pPr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ПОБЕДИТЬ </a:t>
          </a:r>
          <a:r>
            <a:rPr lang="ru-RU" b="1" i="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ПРОКРАСТИНАЦИЮ</a:t>
          </a:r>
          <a:endParaRPr lang="ru-RU" u="sng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74132E2-29F6-4014-8EC5-30C71B950012}" type="parTrans" cxnId="{EB5C0D34-9DC6-4810-AA66-3F6651EDF116}">
      <dgm:prSet/>
      <dgm:spPr/>
      <dgm:t>
        <a:bodyPr/>
        <a:lstStyle/>
        <a:p>
          <a:endParaRPr lang="ru-RU"/>
        </a:p>
      </dgm:t>
    </dgm:pt>
    <dgm:pt modelId="{EA74CE64-8C0B-49FE-B54B-3A81585F9BB8}" type="sibTrans" cxnId="{EB5C0D34-9DC6-4810-AA66-3F6651EDF116}">
      <dgm:prSet/>
      <dgm:spPr/>
      <dgm:t>
        <a:bodyPr/>
        <a:lstStyle/>
        <a:p>
          <a:endParaRPr lang="ru-RU"/>
        </a:p>
      </dgm:t>
    </dgm:pt>
    <dgm:pt modelId="{6C0E24E4-5BBA-4705-BCCE-8DC578BC380C}">
      <dgm:prSet phldrT="[Текст]"/>
      <dgm:spPr/>
      <dgm:t>
        <a:bodyPr/>
        <a:lstStyle/>
        <a:p>
          <a:r>
            <a:rPr lang="ru-RU" b="0" i="0" dirty="0" smtClean="0"/>
            <a:t>Для успешного обучения важны мотивация, умение ставить цели и достигать их и грамотный тайм-менеджмент. </a:t>
          </a:r>
          <a:endParaRPr lang="ru-RU" b="0" dirty="0"/>
        </a:p>
      </dgm:t>
    </dgm:pt>
    <dgm:pt modelId="{8C633C0C-B0F9-46BC-B58E-BB4CA80E4F55}" type="parTrans" cxnId="{1DF53F06-0288-4CCC-8F63-D6B35A292A5C}">
      <dgm:prSet/>
      <dgm:spPr/>
      <dgm:t>
        <a:bodyPr/>
        <a:lstStyle/>
        <a:p>
          <a:endParaRPr lang="ru-RU"/>
        </a:p>
      </dgm:t>
    </dgm:pt>
    <dgm:pt modelId="{F93CEE87-BD0F-4F1C-8936-986EC03AB85C}" type="sibTrans" cxnId="{1DF53F06-0288-4CCC-8F63-D6B35A292A5C}">
      <dgm:prSet/>
      <dgm:spPr/>
      <dgm:t>
        <a:bodyPr/>
        <a:lstStyle/>
        <a:p>
          <a:endParaRPr lang="ru-RU"/>
        </a:p>
      </dgm:t>
    </dgm:pt>
    <dgm:pt modelId="{084FEE6A-1283-44D3-8C38-E5965F086D36}">
      <dgm:prSet phldrT="[Текст]"/>
      <dgm:spPr/>
      <dgm:t>
        <a:bodyPr/>
        <a:lstStyle/>
        <a:p>
          <a:r>
            <a:rPr lang="ru-RU" b="0" i="0" dirty="0" smtClean="0"/>
            <a:t>При смене режима обучения с дистанционного на очный сразу все это не восстанавливается, нужно время. А на переходном этапе возможна </a:t>
          </a:r>
          <a:r>
            <a:rPr lang="ru-RU" b="1" i="0" u="sng" dirty="0" smtClean="0"/>
            <a:t>прокрастинация</a:t>
          </a:r>
          <a:r>
            <a:rPr lang="ru-RU" b="0" i="0" dirty="0" smtClean="0"/>
            <a:t>, которую легко перепутать с ленью. </a:t>
          </a:r>
          <a:endParaRPr lang="ru-RU" b="0" dirty="0"/>
        </a:p>
      </dgm:t>
    </dgm:pt>
    <dgm:pt modelId="{A093C7FB-D0A2-485A-8511-E6FC08A05A6B}" type="parTrans" cxnId="{65463AF3-1759-4B40-90FA-F2C9CDC37625}">
      <dgm:prSet/>
      <dgm:spPr/>
      <dgm:t>
        <a:bodyPr/>
        <a:lstStyle/>
        <a:p>
          <a:endParaRPr lang="ru-RU"/>
        </a:p>
      </dgm:t>
    </dgm:pt>
    <dgm:pt modelId="{55999F55-A300-40FC-876F-6B3AD67BB992}" type="sibTrans" cxnId="{65463AF3-1759-4B40-90FA-F2C9CDC37625}">
      <dgm:prSet/>
      <dgm:spPr/>
      <dgm:t>
        <a:bodyPr/>
        <a:lstStyle/>
        <a:p>
          <a:endParaRPr lang="ru-RU"/>
        </a:p>
      </dgm:t>
    </dgm:pt>
    <dgm:pt modelId="{1DCC7863-C76D-4F90-90BD-C74E20862AD2}">
      <dgm:prSet phldrT="[Текст]"/>
      <dgm:spPr/>
      <dgm:t>
        <a:bodyPr/>
        <a:lstStyle/>
        <a:p>
          <a:r>
            <a:rPr lang="ru-RU" b="0" i="0" dirty="0" smtClean="0"/>
            <a:t>Но на самом деле </a:t>
          </a:r>
          <a:r>
            <a:rPr lang="ru-RU" b="1" i="0" dirty="0" smtClean="0"/>
            <a:t>это замаскированная тревога от страха неудачи.</a:t>
          </a:r>
          <a:r>
            <a:rPr lang="ru-RU" b="0" i="0" dirty="0" smtClean="0"/>
            <a:t> </a:t>
          </a:r>
          <a:endParaRPr lang="ru-RU" b="1" dirty="0"/>
        </a:p>
      </dgm:t>
    </dgm:pt>
    <dgm:pt modelId="{F377EF03-C731-49E5-980C-F40B6616B9C7}" type="parTrans" cxnId="{6E599301-5CD0-411B-B778-64A624F70525}">
      <dgm:prSet/>
      <dgm:spPr/>
      <dgm:t>
        <a:bodyPr/>
        <a:lstStyle/>
        <a:p>
          <a:endParaRPr lang="ru-RU"/>
        </a:p>
      </dgm:t>
    </dgm:pt>
    <dgm:pt modelId="{60FD1C08-9D10-426B-99CC-C4775342CE8C}" type="sibTrans" cxnId="{6E599301-5CD0-411B-B778-64A624F70525}">
      <dgm:prSet/>
      <dgm:spPr/>
      <dgm:t>
        <a:bodyPr/>
        <a:lstStyle/>
        <a:p>
          <a:endParaRPr lang="ru-RU"/>
        </a:p>
      </dgm:t>
    </dgm:pt>
    <dgm:pt modelId="{3051ABAB-4ADC-4FC6-93CD-7CA8036DA8F0}" type="pres">
      <dgm:prSet presAssocID="{48BDD570-2E3F-4C7A-A685-7006F68D870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CD4EE2-7CC7-4A87-9F2B-EF2154C96FD8}" type="pres">
      <dgm:prSet presAssocID="{7E1322C8-35F8-4FC5-A49D-28300D5279B6}" presName="composite" presStyleCnt="0"/>
      <dgm:spPr/>
    </dgm:pt>
    <dgm:pt modelId="{9ACF5B41-1E55-429F-A743-9F14BBBDD96A}" type="pres">
      <dgm:prSet presAssocID="{7E1322C8-35F8-4FC5-A49D-28300D5279B6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876992-1F6D-4980-8C09-E93FD9EB0184}" type="pres">
      <dgm:prSet presAssocID="{7E1322C8-35F8-4FC5-A49D-28300D5279B6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463AF3-1759-4B40-90FA-F2C9CDC37625}" srcId="{7E1322C8-35F8-4FC5-A49D-28300D5279B6}" destId="{084FEE6A-1283-44D3-8C38-E5965F086D36}" srcOrd="1" destOrd="0" parTransId="{A093C7FB-D0A2-485A-8511-E6FC08A05A6B}" sibTransId="{55999F55-A300-40FC-876F-6B3AD67BB992}"/>
    <dgm:cxn modelId="{6E599301-5CD0-411B-B778-64A624F70525}" srcId="{7E1322C8-35F8-4FC5-A49D-28300D5279B6}" destId="{1DCC7863-C76D-4F90-90BD-C74E20862AD2}" srcOrd="2" destOrd="0" parTransId="{F377EF03-C731-49E5-980C-F40B6616B9C7}" sibTransId="{60FD1C08-9D10-426B-99CC-C4775342CE8C}"/>
    <dgm:cxn modelId="{D4B50F6B-BC1A-492A-8496-25EFDE1A3C7F}" type="presOf" srcId="{6C0E24E4-5BBA-4705-BCCE-8DC578BC380C}" destId="{19876992-1F6D-4980-8C09-E93FD9EB0184}" srcOrd="0" destOrd="0" presId="urn:microsoft.com/office/officeart/2005/8/layout/hList1"/>
    <dgm:cxn modelId="{4693BCD2-6C4C-4CCB-9616-97D1A3DE2F7F}" type="presOf" srcId="{1DCC7863-C76D-4F90-90BD-C74E20862AD2}" destId="{19876992-1F6D-4980-8C09-E93FD9EB0184}" srcOrd="0" destOrd="2" presId="urn:microsoft.com/office/officeart/2005/8/layout/hList1"/>
    <dgm:cxn modelId="{1DF53F06-0288-4CCC-8F63-D6B35A292A5C}" srcId="{7E1322C8-35F8-4FC5-A49D-28300D5279B6}" destId="{6C0E24E4-5BBA-4705-BCCE-8DC578BC380C}" srcOrd="0" destOrd="0" parTransId="{8C633C0C-B0F9-46BC-B58E-BB4CA80E4F55}" sibTransId="{F93CEE87-BD0F-4F1C-8936-986EC03AB85C}"/>
    <dgm:cxn modelId="{9CE9E210-6B44-47F1-A723-0386340A56EC}" type="presOf" srcId="{7E1322C8-35F8-4FC5-A49D-28300D5279B6}" destId="{9ACF5B41-1E55-429F-A743-9F14BBBDD96A}" srcOrd="0" destOrd="0" presId="urn:microsoft.com/office/officeart/2005/8/layout/hList1"/>
    <dgm:cxn modelId="{77C75A8F-172C-4729-B4E5-5F66E902C5E9}" type="presOf" srcId="{48BDD570-2E3F-4C7A-A685-7006F68D8700}" destId="{3051ABAB-4ADC-4FC6-93CD-7CA8036DA8F0}" srcOrd="0" destOrd="0" presId="urn:microsoft.com/office/officeart/2005/8/layout/hList1"/>
    <dgm:cxn modelId="{2F7460DC-6BF1-4A2C-95A3-25564ED25917}" type="presOf" srcId="{084FEE6A-1283-44D3-8C38-E5965F086D36}" destId="{19876992-1F6D-4980-8C09-E93FD9EB0184}" srcOrd="0" destOrd="1" presId="urn:microsoft.com/office/officeart/2005/8/layout/hList1"/>
    <dgm:cxn modelId="{EB5C0D34-9DC6-4810-AA66-3F6651EDF116}" srcId="{48BDD570-2E3F-4C7A-A685-7006F68D8700}" destId="{7E1322C8-35F8-4FC5-A49D-28300D5279B6}" srcOrd="0" destOrd="0" parTransId="{B74132E2-29F6-4014-8EC5-30C71B950012}" sibTransId="{EA74CE64-8C0B-49FE-B54B-3A81585F9BB8}"/>
    <dgm:cxn modelId="{AF32DEE8-F2BC-4887-8B24-73929ACD0487}" type="presParOf" srcId="{3051ABAB-4ADC-4FC6-93CD-7CA8036DA8F0}" destId="{50CD4EE2-7CC7-4A87-9F2B-EF2154C96FD8}" srcOrd="0" destOrd="0" presId="urn:microsoft.com/office/officeart/2005/8/layout/hList1"/>
    <dgm:cxn modelId="{4F13E787-A67C-45ED-AF9C-1FFFC1E38E18}" type="presParOf" srcId="{50CD4EE2-7CC7-4A87-9F2B-EF2154C96FD8}" destId="{9ACF5B41-1E55-429F-A743-9F14BBBDD96A}" srcOrd="0" destOrd="0" presId="urn:microsoft.com/office/officeart/2005/8/layout/hList1"/>
    <dgm:cxn modelId="{196026B5-9BCC-47DB-B451-7644410C9FCF}" type="presParOf" srcId="{50CD4EE2-7CC7-4A87-9F2B-EF2154C96FD8}" destId="{19876992-1F6D-4980-8C09-E93FD9EB018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9E0E11D-D080-4EED-BA4D-E36909DB38D5}" type="doc">
      <dgm:prSet loTypeId="urn:microsoft.com/office/officeart/2005/8/layout/vList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97C0042-9C65-4462-8FEA-1EBE089D1E01}">
      <dgm:prSet custT="1"/>
      <dgm:spPr/>
      <dgm:t>
        <a:bodyPr/>
        <a:lstStyle/>
        <a:p>
          <a:pPr rtl="0"/>
          <a:r>
            <a:rPr lang="ru-RU" sz="3200" b="1" i="0" u="sng" dirty="0" smtClean="0"/>
            <a:t>Главная задача школы </a:t>
          </a:r>
          <a:r>
            <a:rPr lang="ru-RU" sz="3200" b="1" i="0" dirty="0" smtClean="0"/>
            <a:t>— не сделать из ребенка гения, а научить его учиться - находить и усваивать знания, ставить цели и достигать их.</a:t>
          </a:r>
          <a:endParaRPr lang="ru-RU" sz="3200" b="1" dirty="0"/>
        </a:p>
      </dgm:t>
    </dgm:pt>
    <dgm:pt modelId="{3FB04391-D6A2-4EAC-8375-131E643EE811}" type="parTrans" cxnId="{81A7C120-A02C-4227-9A9B-42ED92D0EE18}">
      <dgm:prSet/>
      <dgm:spPr/>
      <dgm:t>
        <a:bodyPr/>
        <a:lstStyle/>
        <a:p>
          <a:endParaRPr lang="ru-RU"/>
        </a:p>
      </dgm:t>
    </dgm:pt>
    <dgm:pt modelId="{5EC246B5-19B6-43C6-B316-C9E4F1BC1BDB}" type="sibTrans" cxnId="{81A7C120-A02C-4227-9A9B-42ED92D0EE18}">
      <dgm:prSet/>
      <dgm:spPr/>
      <dgm:t>
        <a:bodyPr/>
        <a:lstStyle/>
        <a:p>
          <a:endParaRPr lang="ru-RU"/>
        </a:p>
      </dgm:t>
    </dgm:pt>
    <dgm:pt modelId="{06208406-EA41-44CE-9A86-D6D8101C92A8}">
      <dgm:prSet custT="1"/>
      <dgm:spPr/>
      <dgm:t>
        <a:bodyPr/>
        <a:lstStyle/>
        <a:p>
          <a:pPr rtl="0"/>
          <a:r>
            <a:rPr lang="ru-RU" sz="3200" b="1" i="0" u="sng" dirty="0" smtClean="0"/>
            <a:t>А задача семьи </a:t>
          </a:r>
          <a:r>
            <a:rPr lang="ru-RU" sz="3200" b="1" i="0" dirty="0" smtClean="0"/>
            <a:t>— помочь школе в этом.</a:t>
          </a:r>
          <a:endParaRPr lang="ru-RU" sz="3200" b="1" dirty="0"/>
        </a:p>
      </dgm:t>
    </dgm:pt>
    <dgm:pt modelId="{82E1410F-BF6D-4640-B827-91B123957D3B}" type="parTrans" cxnId="{8FA03CD4-B0FC-480B-800E-5EC3850C4D95}">
      <dgm:prSet/>
      <dgm:spPr/>
      <dgm:t>
        <a:bodyPr/>
        <a:lstStyle/>
        <a:p>
          <a:endParaRPr lang="ru-RU"/>
        </a:p>
      </dgm:t>
    </dgm:pt>
    <dgm:pt modelId="{D6C85048-07C6-407E-AE35-5DF389F3541F}" type="sibTrans" cxnId="{8FA03CD4-B0FC-480B-800E-5EC3850C4D95}">
      <dgm:prSet/>
      <dgm:spPr/>
      <dgm:t>
        <a:bodyPr/>
        <a:lstStyle/>
        <a:p>
          <a:endParaRPr lang="ru-RU"/>
        </a:p>
      </dgm:t>
    </dgm:pt>
    <dgm:pt modelId="{A60869C3-A0D1-4BC1-89B4-30368E1FF981}" type="pres">
      <dgm:prSet presAssocID="{99E0E11D-D080-4EED-BA4D-E36909DB38D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D301FA-D6C9-4867-A4E7-B2F9C6B74F49}" type="pres">
      <dgm:prSet presAssocID="{197C0042-9C65-4462-8FEA-1EBE089D1E0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F5851D-B7DC-4D1D-9380-492C5CF73774}" type="pres">
      <dgm:prSet presAssocID="{5EC246B5-19B6-43C6-B316-C9E4F1BC1BDB}" presName="spacer" presStyleCnt="0"/>
      <dgm:spPr/>
      <dgm:t>
        <a:bodyPr/>
        <a:lstStyle/>
        <a:p>
          <a:endParaRPr lang="ru-RU"/>
        </a:p>
      </dgm:t>
    </dgm:pt>
    <dgm:pt modelId="{A282A586-40FF-47B3-90D0-3BA73EAC3F47}" type="pres">
      <dgm:prSet presAssocID="{06208406-EA41-44CE-9A86-D6D8101C92A8}" presName="parentText" presStyleLbl="node1" presStyleIdx="1" presStyleCnt="2" custScaleY="685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A7C120-A02C-4227-9A9B-42ED92D0EE18}" srcId="{99E0E11D-D080-4EED-BA4D-E36909DB38D5}" destId="{197C0042-9C65-4462-8FEA-1EBE089D1E01}" srcOrd="0" destOrd="0" parTransId="{3FB04391-D6A2-4EAC-8375-131E643EE811}" sibTransId="{5EC246B5-19B6-43C6-B316-C9E4F1BC1BDB}"/>
    <dgm:cxn modelId="{EEAB4B48-3AC5-415B-A417-6F22504F98DE}" type="presOf" srcId="{197C0042-9C65-4462-8FEA-1EBE089D1E01}" destId="{23D301FA-D6C9-4867-A4E7-B2F9C6B74F49}" srcOrd="0" destOrd="0" presId="urn:microsoft.com/office/officeart/2005/8/layout/vList2"/>
    <dgm:cxn modelId="{B4DC1D2B-ACE3-4978-A8B1-B5D91193A70F}" type="presOf" srcId="{99E0E11D-D080-4EED-BA4D-E36909DB38D5}" destId="{A60869C3-A0D1-4BC1-89B4-30368E1FF981}" srcOrd="0" destOrd="0" presId="urn:microsoft.com/office/officeart/2005/8/layout/vList2"/>
    <dgm:cxn modelId="{8FA03CD4-B0FC-480B-800E-5EC3850C4D95}" srcId="{99E0E11D-D080-4EED-BA4D-E36909DB38D5}" destId="{06208406-EA41-44CE-9A86-D6D8101C92A8}" srcOrd="1" destOrd="0" parTransId="{82E1410F-BF6D-4640-B827-91B123957D3B}" sibTransId="{D6C85048-07C6-407E-AE35-5DF389F3541F}"/>
    <dgm:cxn modelId="{E7FAA87A-F46C-4DA6-889B-DAFE307220A1}" type="presOf" srcId="{06208406-EA41-44CE-9A86-D6D8101C92A8}" destId="{A282A586-40FF-47B3-90D0-3BA73EAC3F47}" srcOrd="0" destOrd="0" presId="urn:microsoft.com/office/officeart/2005/8/layout/vList2"/>
    <dgm:cxn modelId="{0F18B43C-AF4D-48E2-977E-CC10F5B2200B}" type="presParOf" srcId="{A60869C3-A0D1-4BC1-89B4-30368E1FF981}" destId="{23D301FA-D6C9-4867-A4E7-B2F9C6B74F49}" srcOrd="0" destOrd="0" presId="urn:microsoft.com/office/officeart/2005/8/layout/vList2"/>
    <dgm:cxn modelId="{06F0CD4A-AA4B-46BD-9815-695FD33CEE17}" type="presParOf" srcId="{A60869C3-A0D1-4BC1-89B4-30368E1FF981}" destId="{23F5851D-B7DC-4D1D-9380-492C5CF73774}" srcOrd="1" destOrd="0" presId="urn:microsoft.com/office/officeart/2005/8/layout/vList2"/>
    <dgm:cxn modelId="{18C1C96A-669C-44B2-BB09-AE239B667926}" type="presParOf" srcId="{A60869C3-A0D1-4BC1-89B4-30368E1FF981}" destId="{A282A586-40FF-47B3-90D0-3BA73EAC3F47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CB1CBD-5831-4186-826F-417F35D467B7}">
      <dsp:nvSpPr>
        <dsp:cNvPr id="0" name=""/>
        <dsp:cNvSpPr/>
      </dsp:nvSpPr>
      <dsp:spPr>
        <a:xfrm>
          <a:off x="0" y="46774"/>
          <a:ext cx="11443063" cy="18556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shade val="92000"/>
                <a:satMod val="13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tint val="60000"/>
                <a:shade val="9900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0" kern="1200" dirty="0" smtClean="0"/>
            <a:t>Новый учебный год начался в очном режиме, и уже первая его </a:t>
          </a:r>
          <a:r>
            <a:rPr lang="ru-RU" sz="2600" b="1" i="0" kern="1200" dirty="0" smtClean="0"/>
            <a:t>четверть </a:t>
          </a:r>
          <a:r>
            <a:rPr lang="ru-RU" sz="2600" b="1" i="0" kern="1200" dirty="0" smtClean="0"/>
            <a:t>показала, что школа уже никогда не станет прежней. Несколько месяцев «дистанта» не прошли бесследно ни для школьников, ни для учителей и родителей. </a:t>
          </a:r>
          <a:endParaRPr lang="ru-RU" sz="2600" kern="1200" dirty="0"/>
        </a:p>
      </dsp:txBody>
      <dsp:txXfrm>
        <a:off x="90584" y="137358"/>
        <a:ext cx="11261895" cy="1674452"/>
      </dsp:txXfrm>
    </dsp:sp>
    <dsp:sp modelId="{11FB9055-A714-43E8-9708-E7E0C481F68D}">
      <dsp:nvSpPr>
        <dsp:cNvPr id="0" name=""/>
        <dsp:cNvSpPr/>
      </dsp:nvSpPr>
      <dsp:spPr>
        <a:xfrm>
          <a:off x="0" y="1977274"/>
          <a:ext cx="11443063" cy="1855620"/>
        </a:xfrm>
        <a:prstGeom prst="roundRect">
          <a:avLst/>
        </a:prstGeom>
        <a:gradFill rotWithShape="1">
          <a:gsLst>
            <a:gs pos="0">
              <a:schemeClr val="accent4">
                <a:tint val="65000"/>
                <a:shade val="92000"/>
                <a:satMod val="130000"/>
              </a:schemeClr>
            </a:gs>
            <a:gs pos="45000">
              <a:schemeClr val="accent4">
                <a:tint val="60000"/>
                <a:shade val="99000"/>
                <a:satMod val="120000"/>
              </a:schemeClr>
            </a:gs>
            <a:gs pos="100000">
              <a:schemeClr val="accent4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4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0" kern="1200" dirty="0" smtClean="0"/>
            <a:t>Психологи и социальные педагоги </a:t>
          </a:r>
          <a:r>
            <a:rPr lang="ru-RU" sz="2600" b="1" i="0" kern="1200" dirty="0" smtClean="0"/>
            <a:t>советуют родителям и педагогам не торопиться с  некоторыми привычными требованиями, а дать друг другу время спокойно адаптироваться к новым (то есть подзабытым старым) условиям обучения.</a:t>
          </a:r>
          <a:endParaRPr lang="ru-RU" sz="2600" kern="1200" dirty="0"/>
        </a:p>
      </dsp:txBody>
      <dsp:txXfrm>
        <a:off x="90584" y="2067858"/>
        <a:ext cx="11261895" cy="16744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CF5B41-1E55-429F-A743-9F14BBBDD96A}">
      <dsp:nvSpPr>
        <dsp:cNvPr id="0" name=""/>
        <dsp:cNvSpPr/>
      </dsp:nvSpPr>
      <dsp:spPr>
        <a:xfrm>
          <a:off x="0" y="191804"/>
          <a:ext cx="11416937" cy="1872000"/>
        </a:xfrm>
        <a:prstGeom prst="rect">
          <a:avLst/>
        </a:prstGeom>
        <a:gradFill rotWithShape="1">
          <a:gsLst>
            <a:gs pos="0">
              <a:schemeClr val="accent5">
                <a:shade val="85000"/>
                <a:satMod val="130000"/>
              </a:schemeClr>
            </a:gs>
            <a:gs pos="34000">
              <a:schemeClr val="accent5">
                <a:shade val="87000"/>
                <a:satMod val="125000"/>
              </a:schemeClr>
            </a:gs>
            <a:gs pos="70000">
              <a:schemeClr val="accent5">
                <a:tint val="100000"/>
                <a:shade val="90000"/>
                <a:satMod val="130000"/>
              </a:schemeClr>
            </a:gs>
            <a:gs pos="100000">
              <a:schemeClr val="accent5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384048" tIns="219456" rIns="384048" bIns="219456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ПОСЛЕДСТВИЯ «ДИСТАНЦИОНКИ»</a:t>
          </a:r>
          <a:endParaRPr lang="ru-RU" sz="5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191804"/>
        <a:ext cx="11416937" cy="1872000"/>
      </dsp:txXfrm>
    </dsp:sp>
    <dsp:sp modelId="{19876992-1F6D-4980-8C09-E93FD9EB0184}">
      <dsp:nvSpPr>
        <dsp:cNvPr id="0" name=""/>
        <dsp:cNvSpPr/>
      </dsp:nvSpPr>
      <dsp:spPr>
        <a:xfrm>
          <a:off x="0" y="2063804"/>
          <a:ext cx="11416937" cy="40145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227584" bIns="256032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333333"/>
              </a:solidFill>
              <a:latin typeface="+mn-lt"/>
            </a:rPr>
            <a:t>Остановка развития речевого аппарата учащихся</a:t>
          </a:r>
          <a:endParaRPr lang="ru-RU" sz="3200" b="0" kern="1200" dirty="0">
            <a:latin typeface="+mn-lt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latin typeface="+mn-lt"/>
            </a:rPr>
            <a:t>Отсутствие визуального контакта</a:t>
          </a:r>
          <a:endParaRPr lang="ru-RU" sz="3200" b="1" kern="1200" dirty="0" smtClean="0">
            <a:latin typeface="+mn-lt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latin typeface="+mn-lt"/>
            </a:rPr>
            <a:t>Уничтожение метода обучения «вопрос-ответ»</a:t>
          </a:r>
          <a:endParaRPr lang="ru-RU" sz="3200" b="1" kern="1200" dirty="0" smtClean="0">
            <a:latin typeface="+mn-lt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latin typeface="+mn-lt"/>
            </a:rPr>
            <a:t>Подготовка к экзаменам экстерном</a:t>
          </a:r>
          <a:endParaRPr lang="ru-RU" sz="3200" b="1" kern="1200" dirty="0" smtClean="0">
            <a:latin typeface="+mn-lt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latin typeface="+mn-lt"/>
            </a:rPr>
            <a:t>Торможение развития социальных навыков</a:t>
          </a:r>
          <a:endParaRPr lang="ru-RU" sz="3200" b="1" kern="1200" dirty="0" smtClean="0">
            <a:latin typeface="+mn-lt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smtClean="0">
              <a:latin typeface="+mn-lt"/>
            </a:rPr>
            <a:t>Отрицательное влияние на здоровье</a:t>
          </a:r>
          <a:endParaRPr lang="ru-RU" sz="3200" b="1" kern="1200" dirty="0" smtClean="0">
            <a:latin typeface="+mn-lt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latin typeface="+mn-lt"/>
            </a:rPr>
            <a:t>Отсутствие индивидуального подхода к учащимся</a:t>
          </a:r>
          <a:endParaRPr lang="ru-RU" sz="3200" b="1" kern="1200" dirty="0" smtClean="0">
            <a:latin typeface="+mn-lt"/>
          </a:endParaRPr>
        </a:p>
      </dsp:txBody>
      <dsp:txXfrm>
        <a:off x="0" y="2063804"/>
        <a:ext cx="11416937" cy="40145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CF5B41-1E55-429F-A743-9F14BBBDD96A}">
      <dsp:nvSpPr>
        <dsp:cNvPr id="0" name=""/>
        <dsp:cNvSpPr/>
      </dsp:nvSpPr>
      <dsp:spPr>
        <a:xfrm>
          <a:off x="0" y="236410"/>
          <a:ext cx="11416937" cy="1872000"/>
        </a:xfrm>
        <a:prstGeom prst="rect">
          <a:avLst/>
        </a:prstGeom>
        <a:gradFill rotWithShape="1">
          <a:gsLst>
            <a:gs pos="0">
              <a:schemeClr val="accent5">
                <a:shade val="85000"/>
                <a:satMod val="130000"/>
              </a:schemeClr>
            </a:gs>
            <a:gs pos="34000">
              <a:schemeClr val="accent5">
                <a:shade val="87000"/>
                <a:satMod val="125000"/>
              </a:schemeClr>
            </a:gs>
            <a:gs pos="70000">
              <a:schemeClr val="accent5">
                <a:tint val="100000"/>
                <a:shade val="90000"/>
                <a:satMod val="130000"/>
              </a:schemeClr>
            </a:gs>
            <a:gs pos="100000">
              <a:schemeClr val="accent5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384048" tIns="219456" rIns="384048" bIns="219456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ОТВЛЕЧЬ УЧЕНИКА ОТ ГАДЖЕТА</a:t>
          </a:r>
          <a:endParaRPr lang="ru-RU" sz="5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36410"/>
        <a:ext cx="11416937" cy="1872000"/>
      </dsp:txXfrm>
    </dsp:sp>
    <dsp:sp modelId="{19876992-1F6D-4980-8C09-E93FD9EB0184}">
      <dsp:nvSpPr>
        <dsp:cNvPr id="0" name=""/>
        <dsp:cNvSpPr/>
      </dsp:nvSpPr>
      <dsp:spPr>
        <a:xfrm>
          <a:off x="0" y="2108410"/>
          <a:ext cx="11416937" cy="392534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kern="1200" dirty="0" smtClean="0"/>
            <a:t>Убедить ребенка хотя бы иногда откладывать в сторону гаджет после дистанционки стало намного сложнее, так как ученики больше не воспринимают его как «посторонний отвлекающий предмет». </a:t>
          </a:r>
          <a:endParaRPr lang="ru-RU" sz="2400" b="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i="0" kern="1200" dirty="0" smtClean="0"/>
            <a:t>Обучение в дистанционном формате велось при помощи компьютеров и гаджетов, что привело к совмещению образовательной и игровой среды.</a:t>
          </a:r>
          <a:endParaRPr lang="ru-RU" sz="2400" b="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i="0" kern="1200" dirty="0" smtClean="0"/>
            <a:t>А в очном режиме дети стали больше использовать их для игры, что негативно сказывается на процессе саморегуляции. 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i="0" kern="1200" dirty="0" smtClean="0"/>
            <a:t>Цифровая реальность для сегодняшних школьников - самая реальная реальность.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i="0" kern="1200" dirty="0" smtClean="0"/>
            <a:t>Современные дети из цифрового поколения, а их педагоги и родители - из аналогового.</a:t>
          </a:r>
          <a:endParaRPr lang="ru-RU" sz="2400" b="0" i="0" kern="1200" dirty="0"/>
        </a:p>
      </dsp:txBody>
      <dsp:txXfrm>
        <a:off x="0" y="2108410"/>
        <a:ext cx="11416937" cy="392534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CF5B41-1E55-429F-A743-9F14BBBDD96A}">
      <dsp:nvSpPr>
        <dsp:cNvPr id="0" name=""/>
        <dsp:cNvSpPr/>
      </dsp:nvSpPr>
      <dsp:spPr>
        <a:xfrm>
          <a:off x="0" y="259383"/>
          <a:ext cx="11416937" cy="950400"/>
        </a:xfrm>
        <a:prstGeom prst="rect">
          <a:avLst/>
        </a:prstGeom>
        <a:gradFill rotWithShape="1">
          <a:gsLst>
            <a:gs pos="0">
              <a:schemeClr val="accent5">
                <a:shade val="85000"/>
                <a:satMod val="130000"/>
              </a:schemeClr>
            </a:gs>
            <a:gs pos="34000">
              <a:schemeClr val="accent5">
                <a:shade val="87000"/>
                <a:satMod val="125000"/>
              </a:schemeClr>
            </a:gs>
            <a:gs pos="70000">
              <a:schemeClr val="accent5">
                <a:tint val="100000"/>
                <a:shade val="90000"/>
                <a:satMod val="130000"/>
              </a:schemeClr>
            </a:gs>
            <a:gs pos="100000">
              <a:schemeClr val="accent5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ОГРАНИЧИТЬ БУРНОЕ ОБЩЕНИЕ</a:t>
          </a:r>
          <a:endParaRPr lang="ru-RU" sz="3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59383"/>
        <a:ext cx="11416937" cy="950400"/>
      </dsp:txXfrm>
    </dsp:sp>
    <dsp:sp modelId="{19876992-1F6D-4980-8C09-E93FD9EB0184}">
      <dsp:nvSpPr>
        <dsp:cNvPr id="0" name=""/>
        <dsp:cNvSpPr/>
      </dsp:nvSpPr>
      <dsp:spPr>
        <a:xfrm>
          <a:off x="0" y="1209783"/>
          <a:ext cx="11416937" cy="480100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022" tIns="176022" rIns="234696" bIns="264033" numCol="1" spcCol="1270" anchor="t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b="0" i="0" kern="1200" dirty="0" smtClean="0"/>
            <a:t>Цифровизация, столь близкая сегодняшнему школьнику, тем не менее, по мнению специалистов, повредила коммуникации — и этот пробел необходимо восполнить. </a:t>
          </a:r>
          <a:endParaRPr lang="ru-RU" sz="3300" b="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b="0" i="0" kern="1200" dirty="0" smtClean="0"/>
            <a:t>Проще говоря, дети всех школьных возрастов соскучились по общению со сверстниками, как по активному, так и по эмоциональному, и им надо дать им насладиться. </a:t>
          </a:r>
          <a:endParaRPr lang="ru-RU" sz="3300" b="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b="0" i="0" kern="1200" dirty="0" smtClean="0"/>
            <a:t>Старшим следует смириться с тем, что первый учебный месяц пройдет под знаком бурного общения, и это только к лучшему. </a:t>
          </a:r>
          <a:endParaRPr lang="ru-RU" sz="3300" b="0" kern="1200" dirty="0"/>
        </a:p>
      </dsp:txBody>
      <dsp:txXfrm>
        <a:off x="0" y="1209783"/>
        <a:ext cx="11416937" cy="480100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CF5B41-1E55-429F-A743-9F14BBBDD96A}">
      <dsp:nvSpPr>
        <dsp:cNvPr id="0" name=""/>
        <dsp:cNvSpPr/>
      </dsp:nvSpPr>
      <dsp:spPr>
        <a:xfrm>
          <a:off x="0" y="85097"/>
          <a:ext cx="11416937" cy="1008000"/>
        </a:xfrm>
        <a:prstGeom prst="rect">
          <a:avLst/>
        </a:prstGeom>
        <a:gradFill rotWithShape="1">
          <a:gsLst>
            <a:gs pos="0">
              <a:schemeClr val="accent5">
                <a:shade val="85000"/>
                <a:satMod val="130000"/>
              </a:schemeClr>
            </a:gs>
            <a:gs pos="34000">
              <a:schemeClr val="accent5">
                <a:shade val="87000"/>
                <a:satMod val="125000"/>
              </a:schemeClr>
            </a:gs>
            <a:gs pos="70000">
              <a:schemeClr val="accent5">
                <a:tint val="100000"/>
                <a:shade val="90000"/>
                <a:satMod val="130000"/>
              </a:schemeClr>
            </a:gs>
            <a:gs pos="100000">
              <a:schemeClr val="accent5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248920" tIns="142240" rIns="248920" bIns="14224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tabLst>
              <a:tab pos="2508250" algn="l"/>
            </a:tabLst>
          </a:pPr>
          <a:r>
            <a:rPr lang="ru-RU" sz="35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ПОБЕДИТЬ </a:t>
          </a:r>
          <a:r>
            <a:rPr lang="ru-RU" sz="3500" b="1" i="0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ПРОКРАСТИНАЦИЮ</a:t>
          </a:r>
          <a:endParaRPr lang="ru-RU" sz="3500" u="sng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85097"/>
        <a:ext cx="11416937" cy="1008000"/>
      </dsp:txXfrm>
    </dsp:sp>
    <dsp:sp modelId="{19876992-1F6D-4980-8C09-E93FD9EB0184}">
      <dsp:nvSpPr>
        <dsp:cNvPr id="0" name=""/>
        <dsp:cNvSpPr/>
      </dsp:nvSpPr>
      <dsp:spPr>
        <a:xfrm>
          <a:off x="0" y="1093098"/>
          <a:ext cx="11416937" cy="509197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690" tIns="186690" rIns="248920" bIns="280035" numCol="1" spcCol="1270" anchor="t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500" b="0" i="0" kern="1200" dirty="0" smtClean="0"/>
            <a:t>Для успешного обучения важны мотивация, умение ставить цели и достигать их и грамотный тайм-менеджмент. </a:t>
          </a:r>
          <a:endParaRPr lang="ru-RU" sz="3500" b="0" kern="1200" dirty="0"/>
        </a:p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500" b="0" i="0" kern="1200" dirty="0" smtClean="0"/>
            <a:t>При смене режима обучения с дистанционного на очный сразу все это не восстанавливается, нужно время. А на переходном этапе возможна </a:t>
          </a:r>
          <a:r>
            <a:rPr lang="ru-RU" sz="3500" b="1" i="0" u="sng" kern="1200" dirty="0" smtClean="0"/>
            <a:t>прокрастинация</a:t>
          </a:r>
          <a:r>
            <a:rPr lang="ru-RU" sz="3500" b="0" i="0" kern="1200" dirty="0" smtClean="0"/>
            <a:t>, которую легко перепутать с ленью. </a:t>
          </a:r>
          <a:endParaRPr lang="ru-RU" sz="3500" b="0" kern="1200" dirty="0"/>
        </a:p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500" b="0" i="0" kern="1200" dirty="0" smtClean="0"/>
            <a:t>Но на самом деле </a:t>
          </a:r>
          <a:r>
            <a:rPr lang="ru-RU" sz="3500" b="1" i="0" kern="1200" dirty="0" smtClean="0"/>
            <a:t>это замаскированная тревога от страха неудачи.</a:t>
          </a:r>
          <a:r>
            <a:rPr lang="ru-RU" sz="3500" b="0" i="0" kern="1200" dirty="0" smtClean="0"/>
            <a:t> </a:t>
          </a:r>
          <a:endParaRPr lang="ru-RU" sz="3500" b="1" kern="1200" dirty="0"/>
        </a:p>
      </dsp:txBody>
      <dsp:txXfrm>
        <a:off x="0" y="1093098"/>
        <a:ext cx="11416937" cy="509197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D301FA-D6C9-4867-A4E7-B2F9C6B74F49}">
      <dsp:nvSpPr>
        <dsp:cNvPr id="0" name=""/>
        <dsp:cNvSpPr/>
      </dsp:nvSpPr>
      <dsp:spPr>
        <a:xfrm>
          <a:off x="0" y="67326"/>
          <a:ext cx="11521440" cy="178717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hade val="92000"/>
                <a:satMod val="130000"/>
              </a:schemeClr>
            </a:gs>
            <a:gs pos="45000">
              <a:schemeClr val="accent2">
                <a:hueOff val="0"/>
                <a:satOff val="0"/>
                <a:lumOff val="0"/>
                <a:alphaOff val="0"/>
                <a:tint val="60000"/>
                <a:shade val="99000"/>
                <a:sat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0" u="sng" kern="1200" dirty="0" smtClean="0"/>
            <a:t>Главная задача школы </a:t>
          </a:r>
          <a:r>
            <a:rPr lang="ru-RU" sz="3200" b="1" i="0" kern="1200" dirty="0" smtClean="0"/>
            <a:t>— не сделать из ребенка гения, а научить его учиться - находить и усваивать знания, ставить цели и достигать их.</a:t>
          </a:r>
          <a:endParaRPr lang="ru-RU" sz="3200" b="1" kern="1200" dirty="0"/>
        </a:p>
      </dsp:txBody>
      <dsp:txXfrm>
        <a:off x="87243" y="154569"/>
        <a:ext cx="11346954" cy="1612689"/>
      </dsp:txXfrm>
    </dsp:sp>
    <dsp:sp modelId="{A282A586-40FF-47B3-90D0-3BA73EAC3F47}">
      <dsp:nvSpPr>
        <dsp:cNvPr id="0" name=""/>
        <dsp:cNvSpPr/>
      </dsp:nvSpPr>
      <dsp:spPr>
        <a:xfrm>
          <a:off x="0" y="2041701"/>
          <a:ext cx="11521440" cy="1225590"/>
        </a:xfrm>
        <a:prstGeom prst="roundRect">
          <a:avLst/>
        </a:prstGeom>
        <a:gradFill rotWithShape="0">
          <a:gsLst>
            <a:gs pos="0">
              <a:schemeClr val="accent2">
                <a:hueOff val="35353"/>
                <a:satOff val="-34487"/>
                <a:lumOff val="-1766"/>
                <a:alphaOff val="0"/>
                <a:tint val="65000"/>
                <a:shade val="92000"/>
                <a:satMod val="130000"/>
              </a:schemeClr>
            </a:gs>
            <a:gs pos="45000">
              <a:schemeClr val="accent2">
                <a:hueOff val="35353"/>
                <a:satOff val="-34487"/>
                <a:lumOff val="-1766"/>
                <a:alphaOff val="0"/>
                <a:tint val="60000"/>
                <a:shade val="99000"/>
                <a:satMod val="120000"/>
              </a:schemeClr>
            </a:gs>
            <a:gs pos="100000">
              <a:schemeClr val="accent2">
                <a:hueOff val="35353"/>
                <a:satOff val="-34487"/>
                <a:lumOff val="-1766"/>
                <a:alphaOff val="0"/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0" u="sng" kern="1200" dirty="0" smtClean="0"/>
            <a:t>А задача семьи </a:t>
          </a:r>
          <a:r>
            <a:rPr lang="ru-RU" sz="3200" b="1" i="0" kern="1200" dirty="0" smtClean="0"/>
            <a:t>— помочь школе в этом.</a:t>
          </a:r>
          <a:endParaRPr lang="ru-RU" sz="3200" b="1" kern="1200" dirty="0"/>
        </a:p>
      </dsp:txBody>
      <dsp:txXfrm>
        <a:off x="59828" y="2101529"/>
        <a:ext cx="11401784" cy="11059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F6B2-17EA-4BC1-B96B-FAC59F6C0672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4348-7D22-4AA9-92F3-07F63BA21B1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18232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F6B2-17EA-4BC1-B96B-FAC59F6C0672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4348-7D22-4AA9-92F3-07F63BA21B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2525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F6B2-17EA-4BC1-B96B-FAC59F6C0672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4348-7D22-4AA9-92F3-07F63BA21B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1104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F6B2-17EA-4BC1-B96B-FAC59F6C0672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4348-7D22-4AA9-92F3-07F63BA21B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7160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F6B2-17EA-4BC1-B96B-FAC59F6C0672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4348-7D22-4AA9-92F3-07F63BA21B1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21139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F6B2-17EA-4BC1-B96B-FAC59F6C0672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4348-7D22-4AA9-92F3-07F63BA21B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3637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F6B2-17EA-4BC1-B96B-FAC59F6C0672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4348-7D22-4AA9-92F3-07F63BA21B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2871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F6B2-17EA-4BC1-B96B-FAC59F6C0672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4348-7D22-4AA9-92F3-07F63BA21B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3019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F6B2-17EA-4BC1-B96B-FAC59F6C0672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4348-7D22-4AA9-92F3-07F63BA21B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5485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259F6B2-17EA-4BC1-B96B-FAC59F6C0672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9364348-7D22-4AA9-92F3-07F63BA21B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6625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F6B2-17EA-4BC1-B96B-FAC59F6C0672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4348-7D22-4AA9-92F3-07F63BA21B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6835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259F6B2-17EA-4BC1-B96B-FAC59F6C0672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9364348-7D22-4AA9-92F3-07F63BA21B1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70776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6.xml"/><Relationship Id="rId7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microsoft.com/office/2007/relationships/diagramDrawing" Target="../diagrams/drawing6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edu.asi.ru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43200" y="2598505"/>
            <a:ext cx="58293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Demi Cond" panose="020B0706030402020204" pitchFamily="34" charset="0"/>
              </a:rPr>
              <a:t>Как преодолеть 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Demi Cond" panose="020B0706030402020204" pitchFamily="34" charset="0"/>
              </a:rPr>
              <a:t>социально-психологические 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Demi Cond" panose="020B0706030402020204" pitchFamily="34" charset="0"/>
              </a:rPr>
              <a:t>последствия дистанционного 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Demi Cond" panose="020B0706030402020204" pitchFamily="34" charset="0"/>
              </a:rPr>
              <a:t>обучения?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Demi Cond" panose="020B07060304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2469" y="326572"/>
            <a:ext cx="4715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СОШ №1 </a:t>
            </a:r>
          </a:p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Нефтекумска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10847" y="5978434"/>
            <a:ext cx="471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ноябрь 2020г.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975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96789" y="2390502"/>
            <a:ext cx="8224701" cy="35394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i="0" dirty="0" smtClean="0">
                <a:solidFill>
                  <a:schemeClr val="tx1"/>
                </a:solidFill>
              </a:rPr>
              <a:t>Совместная активность и обмен эмоциями  -  очень важные моменты для развития что младшеклассника, что подростка.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Дистант принес дефицит такого общения, сейчас дети его заполняют и мешать им не надо.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Нужно дать им время вдоволь насладиться общением. 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18075" y="822959"/>
            <a:ext cx="4045493" cy="5421086"/>
          </a:xfrm>
          <a:prstGeom prst="rect">
            <a:avLst/>
          </a:prstGeom>
        </p:spPr>
      </p:pic>
      <p:sp>
        <p:nvSpPr>
          <p:cNvPr id="5" name="Овальная выноска 4"/>
          <p:cNvSpPr/>
          <p:nvPr/>
        </p:nvSpPr>
        <p:spPr>
          <a:xfrm>
            <a:off x="3122023" y="287383"/>
            <a:ext cx="7211307" cy="1476103"/>
          </a:xfrm>
          <a:prstGeom prst="wedgeEllipseCallout">
            <a:avLst>
              <a:gd name="adj1" fmla="val -58950"/>
              <a:gd name="adj2" fmla="val 5274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Demi Cond" panose="020B0706030402020204" pitchFamily="34" charset="0"/>
              </a:rPr>
              <a:t>МЫ СОВЕТУЕМ: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783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446" y="222067"/>
            <a:ext cx="11547565" cy="35394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1"/>
                </a:solidFill>
              </a:rPr>
              <a:t>В</a:t>
            </a:r>
            <a:r>
              <a:rPr lang="ru-RU" sz="2800" b="1" i="0" dirty="0" smtClean="0">
                <a:solidFill>
                  <a:schemeClr val="tx1"/>
                </a:solidFill>
              </a:rPr>
              <a:t>стревожиться родителям следует не в случае слишком активного общения ребенка со сверстниками, а наоборот — если у чада нет друзей.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Взрослые должны задать себе вопрос: почему так получилось? Изменился ли за это время сам ребенок или коллектив, в который он входит?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Родителям следует спросить себя: а у нас самих есть друзья? Есть ли у нашего ребенка перед глазами пример дружбы?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37555" y="3721152"/>
            <a:ext cx="5560727" cy="311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5572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0010" y="4270941"/>
            <a:ext cx="8159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3984460457"/>
              </p:ext>
            </p:extLst>
          </p:nvPr>
        </p:nvGraphicFramePr>
        <p:xfrm>
          <a:off x="413113" y="223702"/>
          <a:ext cx="11416937" cy="6270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90495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9224" y="2083920"/>
            <a:ext cx="8262256" cy="39703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/>
              <a:t>Лень - это нехватка трудолюбия, </a:t>
            </a:r>
            <a:r>
              <a:rPr lang="ru-RU" sz="2800" dirty="0" smtClean="0"/>
              <a:t>лентяй </a:t>
            </a:r>
            <a:r>
              <a:rPr lang="ru-RU" sz="2800" dirty="0"/>
              <a:t>ничего не делает и не жалеет об этом. Когда мы истощаемся, мы ленимся - это защитная реакция организма. </a:t>
            </a:r>
            <a:endParaRPr lang="ru-RU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А </a:t>
            </a:r>
            <a:r>
              <a:rPr lang="ru-RU" sz="2800" dirty="0"/>
              <a:t>прокрастинация - это много мелких занятий, никак не связанных с выполнением поставленной задачи, которое постоянно откладывается «на завтра». </a:t>
            </a:r>
            <a:endParaRPr lang="ru-RU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Иными </a:t>
            </a:r>
            <a:r>
              <a:rPr lang="ru-RU" sz="2800" dirty="0"/>
              <a:t>словами, пустая суета.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18075" y="822959"/>
            <a:ext cx="4045493" cy="5421086"/>
          </a:xfrm>
          <a:prstGeom prst="rect">
            <a:avLst/>
          </a:prstGeom>
        </p:spPr>
      </p:pic>
      <p:sp>
        <p:nvSpPr>
          <p:cNvPr id="4" name="Овальная выноска 3"/>
          <p:cNvSpPr/>
          <p:nvPr/>
        </p:nvSpPr>
        <p:spPr>
          <a:xfrm>
            <a:off x="3122023" y="287383"/>
            <a:ext cx="7211307" cy="1606731"/>
          </a:xfrm>
          <a:prstGeom prst="wedgeEllipseCallout">
            <a:avLst>
              <a:gd name="adj1" fmla="val -58950"/>
              <a:gd name="adj2" fmla="val 5274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Demi Cond" panose="020B0706030402020204" pitchFamily="34" charset="0"/>
              </a:rPr>
              <a:t>ИЗ ПСИХОЛОГИИ: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519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2079" y="331469"/>
            <a:ext cx="9390561" cy="54635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/>
              <a:t>Причиной прокрастинации ребенка могут стать завышенные ожидания его родителей.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/>
              <a:t>Главный </a:t>
            </a:r>
            <a:r>
              <a:rPr lang="ru-RU" sz="2400" dirty="0"/>
              <a:t>совет родителям - отнестись трезво к своему ребенку, к его педагогам, а также к </a:t>
            </a:r>
            <a:r>
              <a:rPr lang="ru-RU" sz="2400" dirty="0" smtClean="0"/>
              <a:t>себе.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/>
              <a:t>Если </a:t>
            </a:r>
            <a:r>
              <a:rPr lang="ru-RU" sz="2400" dirty="0"/>
              <a:t>ребенок чувствует свое несоответствие завышенным ожиданиям, это намного хуже, чем плохая оценка. </a:t>
            </a:r>
            <a:endParaRPr lang="ru-RU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/>
              <a:t>Страх </a:t>
            </a:r>
            <a:r>
              <a:rPr lang="ru-RU" sz="2400" dirty="0"/>
              <a:t>неудачи может быть так силен, что ребенок боится даже сесть за домашнее задание, так как знает, что любая его ошибка повлечет за собой недовольство со стороны взрослых. </a:t>
            </a:r>
            <a:endParaRPr lang="ru-RU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/>
              <a:t>Также прокрастинизация может выражаться в нежелании идти в школу, мнимых болезнях и расстройствах настроения.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/>
              <a:t>А победить ее можно только доброжелательностью и пониманием основных задач, объединяющих родителей школьников и их педагогов.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13754" y="3598598"/>
            <a:ext cx="2667607" cy="254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018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0500" y="176701"/>
            <a:ext cx="7299881" cy="3447886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248082246"/>
              </p:ext>
            </p:extLst>
          </p:nvPr>
        </p:nvGraphicFramePr>
        <p:xfrm>
          <a:off x="369569" y="3020461"/>
          <a:ext cx="11521440" cy="3334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60098" y="896001"/>
            <a:ext cx="1660567" cy="20092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367" y="896001"/>
            <a:ext cx="3901448" cy="2124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564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4300" cy="673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646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737860" cy="46230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3" t="-247" b="247"/>
          <a:stretch/>
        </p:blipFill>
        <p:spPr>
          <a:xfrm>
            <a:off x="5543550" y="0"/>
            <a:ext cx="6648450" cy="462307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7178" y="4703086"/>
            <a:ext cx="1169482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dirty="0"/>
              <a:t> </a:t>
            </a:r>
            <a:r>
              <a:rPr lang="ru-RU" sz="5400" b="1" dirty="0" smtClean="0">
                <a:solidFill>
                  <a:srgbClr val="FF0000"/>
                </a:solidFill>
                <a:latin typeface="Franklin Gothic Demi Cond" panose="020B0706030402020204" pitchFamily="34" charset="0"/>
              </a:rPr>
              <a:t>Дистанционное обучение – привычная часть жизни</a:t>
            </a:r>
            <a:endParaRPr lang="ru-RU" sz="5400" b="1" dirty="0">
              <a:ln/>
              <a:solidFill>
                <a:srgbClr val="FF0000"/>
              </a:solidFill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986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750011039"/>
              </p:ext>
            </p:extLst>
          </p:nvPr>
        </p:nvGraphicFramePr>
        <p:xfrm>
          <a:off x="431074" y="2312125"/>
          <a:ext cx="11443063" cy="38796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16537" y="209005"/>
            <a:ext cx="3286420" cy="23681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6608" y="393952"/>
            <a:ext cx="69930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Demi Cond" panose="020B0706030402020204" pitchFamily="34" charset="0"/>
              </a:rPr>
              <a:t>НОВЫЙ УЧЕБНЫЙ ГОД – </a:t>
            </a:r>
          </a:p>
          <a:p>
            <a:pPr algn="ctr"/>
            <a:r>
              <a:rPr lang="ru-RU" sz="54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Demi Cond" panose="020B0706030402020204" pitchFamily="34" charset="0"/>
              </a:rPr>
              <a:t>НОВЫЕ </a:t>
            </a:r>
            <a:r>
              <a:rPr lang="ru-RU" sz="54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Demi Cond" panose="020B0706030402020204" pitchFamily="34" charset="0"/>
              </a:rPr>
              <a:t> ТРЕБОВАНИЯ</a:t>
            </a:r>
            <a:endParaRPr lang="ru-RU" sz="5400" b="1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582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0010" y="4270941"/>
            <a:ext cx="8159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605290674"/>
              </p:ext>
            </p:extLst>
          </p:nvPr>
        </p:nvGraphicFramePr>
        <p:xfrm>
          <a:off x="413113" y="155122"/>
          <a:ext cx="11416937" cy="6270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8480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264" y="292127"/>
            <a:ext cx="1049611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СДЕЛАТЬ БУДЕТ ТРУДНО, 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СКОРЕЕ – НЕВОЗМОЖНО!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03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0010" y="4270941"/>
            <a:ext cx="8159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383765312"/>
              </p:ext>
            </p:extLst>
          </p:nvPr>
        </p:nvGraphicFramePr>
        <p:xfrm>
          <a:off x="333103" y="155122"/>
          <a:ext cx="11416937" cy="6270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6416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37610" y="2480271"/>
            <a:ext cx="7726680" cy="30469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chemeClr val="tx1"/>
                </a:solidFill>
              </a:rPr>
              <a:t>Родителям и педагогам </a:t>
            </a:r>
            <a:r>
              <a:rPr lang="ru-RU" sz="2400" b="1" dirty="0" smtClean="0">
                <a:solidFill>
                  <a:schemeClr val="tx1"/>
                </a:solidFill>
              </a:rPr>
              <a:t>надо </a:t>
            </a:r>
            <a:r>
              <a:rPr lang="ru-RU" sz="2400" b="1" i="0" dirty="0" smtClean="0">
                <a:solidFill>
                  <a:schemeClr val="tx1"/>
                </a:solidFill>
              </a:rPr>
              <a:t>начать с себя — проверить, а как много они проводят времени с гаджетом в руках?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chemeClr val="tx1"/>
                </a:solidFill>
              </a:rPr>
              <a:t>Какая модель поведения  у ребенка перед глазами?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chemeClr val="tx1"/>
                </a:solidFill>
              </a:rPr>
              <a:t>А потом начать всем вместе постепенно заново привыкать к нормальному, а не виртуальному общению друг с другом и с учебным материалом.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1"/>
                </a:solidFill>
              </a:rPr>
              <a:t>Познакомьте  своего ребенка с «умными» сайтами!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3785" y="822959"/>
            <a:ext cx="4045493" cy="5421086"/>
          </a:xfrm>
          <a:prstGeom prst="rect">
            <a:avLst/>
          </a:prstGeom>
        </p:spPr>
      </p:pic>
      <p:sp>
        <p:nvSpPr>
          <p:cNvPr id="4" name="Овальная выноска 3"/>
          <p:cNvSpPr/>
          <p:nvPr/>
        </p:nvSpPr>
        <p:spPr>
          <a:xfrm>
            <a:off x="3122023" y="287383"/>
            <a:ext cx="7211307" cy="1476103"/>
          </a:xfrm>
          <a:prstGeom prst="wedgeEllipseCallout">
            <a:avLst>
              <a:gd name="adj1" fmla="val -58950"/>
              <a:gd name="adj2" fmla="val 5274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Demi Cond" panose="020B0706030402020204" pitchFamily="34" charset="0"/>
              </a:rPr>
              <a:t>МЫ СОВЕТУЕМ: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422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56263" y="1567545"/>
            <a:ext cx="9078686" cy="409342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Навигатор образования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Это лучшие цифровые учебные материалы и практики для дополнительного дистанционного обучения от лидеров онлайн-образования России.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Учителям, школьникам и их родителям эти сервисы помогают делать образование современным, увлекательным и продуктивным.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48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2"/>
              </a:rPr>
              <a:t>https://edu.asi.ru/</a:t>
            </a:r>
            <a:endParaRPr lang="ru-RU" sz="4800" b="1" i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1980" y="211072"/>
            <a:ext cx="52355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6600" b="1" dirty="0" smtClean="0">
                <a:ln/>
                <a:solidFill>
                  <a:schemeClr val="accent4"/>
                </a:solidFill>
              </a:rPr>
              <a:t>СОВЕТУЕМ!!!!</a:t>
            </a:r>
            <a:endParaRPr lang="ru-RU" sz="66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04950" y="3461657"/>
            <a:ext cx="3396343" cy="339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047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0010" y="4270941"/>
            <a:ext cx="8159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2458526624"/>
              </p:ext>
            </p:extLst>
          </p:nvPr>
        </p:nvGraphicFramePr>
        <p:xfrm>
          <a:off x="378823" y="189412"/>
          <a:ext cx="11416937" cy="6270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50399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339</TotalTime>
  <Words>711</Words>
  <Application>Microsoft Office PowerPoint</Application>
  <PresentationFormat>Произвольный</PresentationFormat>
  <Paragraphs>65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Ретро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Вика</dc:creator>
  <cp:lastModifiedBy>Пользователь</cp:lastModifiedBy>
  <cp:revision>16</cp:revision>
  <dcterms:created xsi:type="dcterms:W3CDTF">2020-09-22T15:41:19Z</dcterms:created>
  <dcterms:modified xsi:type="dcterms:W3CDTF">2020-11-06T08:51:36Z</dcterms:modified>
</cp:coreProperties>
</file>