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62" r:id="rId4"/>
    <p:sldId id="263" r:id="rId5"/>
    <p:sldId id="267" r:id="rId6"/>
    <p:sldId id="258" r:id="rId7"/>
    <p:sldId id="259" r:id="rId8"/>
    <p:sldId id="257" r:id="rId9"/>
    <p:sldId id="269" r:id="rId10"/>
    <p:sldId id="270" r:id="rId11"/>
    <p:sldId id="271" r:id="rId12"/>
    <p:sldId id="268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7704856" cy="410445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Изучение нормативных документов и методических рекомендаций по итоговой аттестации 9, 11 классов.</a:t>
            </a:r>
            <a:br>
              <a:rPr lang="ru-RU" sz="3600" dirty="0" smtClean="0"/>
            </a:br>
            <a:r>
              <a:rPr lang="ru-RU" sz="3600" dirty="0" smtClean="0"/>
              <a:t>Методическое сопровождение. Дидактическое сопровождение ОГЭ и ЕГЭ – работа с сайтом </a:t>
            </a:r>
            <a:r>
              <a:rPr lang="en-US" sz="3600" dirty="0" smtClean="0"/>
              <a:t>fipi.ru</a:t>
            </a:r>
            <a:r>
              <a:rPr lang="ru-RU" sz="3600" dirty="0" smtClean="0"/>
              <a:t>  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pPr algn="r"/>
            <a:r>
              <a:rPr lang="ru-RU" dirty="0" smtClean="0"/>
              <a:t>Карелина </a:t>
            </a:r>
            <a:r>
              <a:rPr lang="ru-RU" dirty="0" smtClean="0"/>
              <a:t>Н. 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027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79096" cy="994122"/>
          </a:xfrm>
        </p:spPr>
        <p:txBody>
          <a:bodyPr/>
          <a:lstStyle/>
          <a:p>
            <a:pPr algn="ctr"/>
            <a:r>
              <a:rPr lang="ru-RU" sz="3600" dirty="0" smtClean="0"/>
              <a:t>Нормативно-правовые документы: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ru-RU" dirty="0"/>
              <a:t>Приказ </a:t>
            </a:r>
            <a:r>
              <a:rPr lang="ru-RU" dirty="0" err="1"/>
              <a:t>Минпросвещения</a:t>
            </a:r>
            <a:r>
              <a:rPr lang="ru-RU" dirty="0"/>
              <a:t> России, </a:t>
            </a:r>
            <a:r>
              <a:rPr lang="ru-RU" dirty="0" err="1"/>
              <a:t>Рособрнадзора</a:t>
            </a:r>
            <a:r>
              <a:rPr lang="ru-RU" dirty="0"/>
              <a:t> № 190/1512 от 07.11.2018 г. «Об утверждении Порядка проведения государственной итоговой аттестации по образовательным программам среднего общего образования»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Приказ </a:t>
            </a:r>
            <a:r>
              <a:rPr lang="ru-RU" dirty="0" err="1"/>
              <a:t>Минобрнауки</a:t>
            </a:r>
            <a:r>
              <a:rPr lang="ru-RU" dirty="0"/>
              <a:t> России № 1274 от 17.12.2013 г. «Об утверждении Порядка разработки, использования и хранения контрольных измерительных материалов при проведении государственной итоговой аттестации по образовательным программам основного общего образования и порядка разработки, использования и хранения контрольных измерительных материалов при проведении государственной итоговой аттестации по образовательным программам среднего общего образования»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Постановление Правительства Р Ф от 26 февраля 2021 г. N 256 «Об особенностях проведения государственной итоговой аттестации по образовательным программам основного общего и среднего общего образования в 2021 году» 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314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/>
              <a:t>Нормативно-правовые документы: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114300" indent="0">
              <a:buNone/>
            </a:pPr>
            <a:r>
              <a:rPr lang="ru-RU" dirty="0"/>
              <a:t>Приказ </a:t>
            </a:r>
            <a:r>
              <a:rPr lang="ru-RU" dirty="0" err="1"/>
              <a:t>Минпросвещения</a:t>
            </a:r>
            <a:r>
              <a:rPr lang="ru-RU" dirty="0"/>
              <a:t> России, </a:t>
            </a:r>
            <a:r>
              <a:rPr lang="ru-RU" dirty="0" err="1"/>
              <a:t>Рособрнадзора</a:t>
            </a:r>
            <a:r>
              <a:rPr lang="ru-RU" dirty="0"/>
              <a:t> от 16.03.2021 года № 105/307 «Об особенностях проведения государственной итоговой аттестации по образовательным программам среднего общего образования в 2021 году»</a:t>
            </a: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>Приказ </a:t>
            </a:r>
            <a:r>
              <a:rPr lang="ru-RU" dirty="0" err="1"/>
              <a:t>Минпросвещения</a:t>
            </a:r>
            <a:r>
              <a:rPr lang="ru-RU" dirty="0"/>
              <a:t> России, </a:t>
            </a:r>
            <a:r>
              <a:rPr lang="ru-RU" dirty="0" err="1"/>
              <a:t>Рособрнадзора</a:t>
            </a:r>
            <a:r>
              <a:rPr lang="ru-RU" dirty="0"/>
              <a:t> от 12.04.2021 № 161/470 «Об утверждении единого расписания и продолжительности проведения единого государственного экзамена по каждому учебному предмету, требований к использованию средств обучения и воспитания при его проведении в 2021 году» </a:t>
            </a:r>
            <a:br>
              <a:rPr lang="ru-RU" dirty="0"/>
            </a:br>
            <a:r>
              <a:rPr lang="ru-RU" dirty="0"/>
              <a:t>Приказ </a:t>
            </a:r>
            <a:r>
              <a:rPr lang="ru-RU" dirty="0" err="1"/>
              <a:t>Минпросвещения</a:t>
            </a:r>
            <a:r>
              <a:rPr lang="ru-RU" dirty="0"/>
              <a:t> России, </a:t>
            </a:r>
            <a:r>
              <a:rPr lang="ru-RU" dirty="0" err="1"/>
              <a:t>Рособрнадзора</a:t>
            </a:r>
            <a:r>
              <a:rPr lang="ru-RU" dirty="0"/>
              <a:t> от 12.04.2021 № 163/472 «Об утверждении единого расписания и продолжительности проведения государственного выпускного экзамена по образовательным программам основного общего и среднего общего образования по каждому учебному предмету, требований к использованию средств обучения и воспитания при его проведении в 2021 году» </a:t>
            </a:r>
            <a:endParaRPr lang="en-US" dirty="0"/>
          </a:p>
          <a:p>
            <a:pPr marL="114300" indent="0">
              <a:buNone/>
            </a:pPr>
            <a:r>
              <a:rPr lang="ru-RU" dirty="0"/>
              <a:t>Методические документы, рекомендуемые при организации и проведении государственной итоговой аттестации по образовательным программам основного общего и среднего общего образования в 2021 году (направлены письмом </a:t>
            </a:r>
            <a:r>
              <a:rPr lang="ru-RU" dirty="0" err="1"/>
              <a:t>Рособрнадзора</a:t>
            </a:r>
            <a:r>
              <a:rPr lang="ru-RU" dirty="0"/>
              <a:t> № 10−99 от 12.04.2021 г.) </a:t>
            </a:r>
          </a:p>
          <a:p>
            <a:pPr marL="11430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092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25431"/>
            <a:ext cx="7620000" cy="4150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498178"/>
          </a:xfrm>
        </p:spPr>
        <p:txBody>
          <a:bodyPr/>
          <a:lstStyle/>
          <a:p>
            <a:pPr algn="ctr"/>
            <a:r>
              <a:rPr lang="ru-RU" sz="2400" b="1" dirty="0"/>
              <a:t>Методические рекомендации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по подготовке к ЕГЭ по информатике и ИКТ в компьютерной форме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в 2021 году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1052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4664"/>
            <a:ext cx="7620000" cy="5457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26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71184" cy="5530626"/>
          </a:xfrm>
        </p:spPr>
        <p:txBody>
          <a:bodyPr/>
          <a:lstStyle/>
          <a:p>
            <a:pPr algn="ctr"/>
            <a:r>
              <a:rPr lang="ru-RU" sz="5400" dirty="0" smtClean="0"/>
              <a:t>Спасибо </a:t>
            </a:r>
            <a:br>
              <a:rPr lang="ru-RU" sz="5400" dirty="0" smtClean="0"/>
            </a:br>
            <a:r>
              <a:rPr lang="ru-RU" sz="5400" dirty="0" smtClean="0"/>
              <a:t>за </a:t>
            </a:r>
            <a:br>
              <a:rPr lang="ru-RU" sz="5400" dirty="0" smtClean="0"/>
            </a:br>
            <a:r>
              <a:rPr lang="ru-RU" sz="5400" dirty="0" smtClean="0"/>
              <a:t>внимание!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5434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2290266"/>
          </a:xfrm>
        </p:spPr>
        <p:txBody>
          <a:bodyPr/>
          <a:lstStyle/>
          <a:p>
            <a:r>
              <a:rPr lang="ru-RU" sz="2400" b="1" dirty="0">
                <a:solidFill>
                  <a:srgbClr val="675E47"/>
                </a:solidFill>
              </a:rPr>
              <a:t>Методические рекомендации </a:t>
            </a:r>
            <a:r>
              <a:rPr lang="ru-RU" sz="2400" dirty="0">
                <a:solidFill>
                  <a:srgbClr val="675E47"/>
                </a:solidFill>
              </a:rPr>
              <a:t/>
            </a:r>
            <a:br>
              <a:rPr lang="ru-RU" sz="2400" dirty="0">
                <a:solidFill>
                  <a:srgbClr val="675E47"/>
                </a:solidFill>
              </a:rPr>
            </a:br>
            <a:r>
              <a:rPr lang="ru-RU" sz="2400" b="1" dirty="0">
                <a:solidFill>
                  <a:srgbClr val="675E47"/>
                </a:solidFill>
              </a:rPr>
              <a:t>по подготовке к </a:t>
            </a:r>
            <a:r>
              <a:rPr lang="ru-RU" sz="2400" b="1" dirty="0" smtClean="0">
                <a:solidFill>
                  <a:srgbClr val="675E47"/>
                </a:solidFill>
              </a:rPr>
              <a:t>ЕГЭ, ОГЭ </a:t>
            </a:r>
            <a:r>
              <a:rPr lang="ru-RU" sz="2400" b="1" dirty="0">
                <a:solidFill>
                  <a:srgbClr val="675E47"/>
                </a:solidFill>
              </a:rPr>
              <a:t>по информатике и ИКТ в компьютерной </a:t>
            </a:r>
            <a:r>
              <a:rPr lang="ru-RU" sz="2400" b="1" dirty="0" smtClean="0">
                <a:solidFill>
                  <a:srgbClr val="675E47"/>
                </a:solidFill>
              </a:rPr>
              <a:t>форме.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08920"/>
            <a:ext cx="7620000" cy="3691880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ru-RU" dirty="0"/>
              <a:t>В 2021 году </a:t>
            </a:r>
            <a:r>
              <a:rPr lang="ru-RU" dirty="0" smtClean="0"/>
              <a:t>ЕГЭ, ОГЭ </a:t>
            </a:r>
            <a:r>
              <a:rPr lang="ru-RU" dirty="0"/>
              <a:t>по информатике и ИКТ пройдет в компьютерной форме. Участник экзамена будет выполнять все задания за компьютером и сможет самостоятельно выбирать программные средства для решения задач. Задания можно выполнять аналитически, решать на бумажном черновике, в электронных таблицах или написать программный код. </a:t>
            </a:r>
          </a:p>
        </p:txBody>
      </p:sp>
    </p:spTree>
    <p:extLst>
      <p:ext uri="{BB962C8B-B14F-4D97-AF65-F5344CB8AC3E}">
        <p14:creationId xmlns:p14="http://schemas.microsoft.com/office/powerpoint/2010/main" val="273074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7620000" cy="1143000"/>
          </a:xfrm>
        </p:spPr>
        <p:txBody>
          <a:bodyPr/>
          <a:lstStyle/>
          <a:p>
            <a:r>
              <a:rPr lang="ru-RU" sz="3200" b="1" dirty="0"/>
              <a:t>Таблица 1.</a:t>
            </a:r>
            <a:r>
              <a:rPr lang="ru-RU" sz="3200" dirty="0"/>
              <a:t> Содержательные разделы спецификации ЕГЭ - 2021</a:t>
            </a:r>
          </a:p>
        </p:txBody>
      </p:sp>
      <p:pic>
        <p:nvPicPr>
          <p:cNvPr id="512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056784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669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/>
              <a:t>Таблица 2.</a:t>
            </a:r>
            <a:r>
              <a:rPr lang="ru-RU" sz="3200" dirty="0"/>
              <a:t> Распределение заданий по уровню сложности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7953972"/>
              </p:ext>
            </p:extLst>
          </p:nvPr>
        </p:nvGraphicFramePr>
        <p:xfrm>
          <a:off x="827584" y="1988840"/>
          <a:ext cx="7056784" cy="3168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Документ" r:id="rId3" imgW="6111518" imgH="1852512" progId="Word.Document.12">
                  <p:embed/>
                </p:oleObj>
              </mc:Choice>
              <mc:Fallback>
                <p:oleObj name="Документ" r:id="rId3" imgW="6111518" imgH="185251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27584" y="1988840"/>
                        <a:ext cx="7056784" cy="31683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442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498178"/>
          </a:xfrm>
        </p:spPr>
        <p:txBody>
          <a:bodyPr/>
          <a:lstStyle/>
          <a:p>
            <a:r>
              <a:rPr lang="ru-RU" sz="3200" dirty="0"/>
              <a:t>Педагогическим коллективам образовательных организаций </a:t>
            </a:r>
            <a:r>
              <a:rPr lang="ru-RU" sz="3200" dirty="0" smtClean="0"/>
              <a:t>рекомендуется: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7620000" cy="4123928"/>
          </a:xfrm>
        </p:spPr>
        <p:txBody>
          <a:bodyPr/>
          <a:lstStyle/>
          <a:p>
            <a:pPr marL="114300" indent="0">
              <a:buNone/>
            </a:pPr>
            <a:r>
              <a:rPr lang="ru-RU" dirty="0"/>
              <a:t>Педагогическим коллективам образовательных организаций рекомендуется </a:t>
            </a:r>
            <a:br>
              <a:rPr lang="ru-RU" dirty="0"/>
            </a:br>
            <a:r>
              <a:rPr lang="ru-RU" dirty="0"/>
              <a:t>на официальных сайтах образовательных организаций в разделе, посвященном подготовке к ГИА, создать предметные страницы. Например, для подготовки к ЕГЭ по информатике </a:t>
            </a:r>
            <a:br>
              <a:rPr lang="ru-RU" dirty="0"/>
            </a:br>
            <a:r>
              <a:rPr lang="ru-RU" dirty="0"/>
              <a:t>и ИКТ создать страницу “Навигатор подготовки к КЕГЭ “Информатика” для информирования родителей и участников ГИА и разместить на ней следующие материалы:</a:t>
            </a:r>
          </a:p>
          <a:p>
            <a:pPr marL="11430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647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https://</a:t>
            </a:r>
            <a:r>
              <a:rPr lang="en-US" dirty="0" smtClean="0"/>
              <a:t>fipi.ru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7620000" cy="4512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246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7620000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729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7499176" cy="868958"/>
          </a:xfrm>
        </p:spPr>
        <p:txBody>
          <a:bodyPr/>
          <a:lstStyle/>
          <a:p>
            <a:pPr algn="ctr"/>
            <a:r>
              <a:rPr lang="ru-RU" sz="2400" b="1" dirty="0"/>
              <a:t>Методические рекомендации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по подготовке к ЕГЭ по информатике и ИКТ в компьютерной форме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в 2021 году</a:t>
            </a:r>
            <a:endParaRPr lang="ru-RU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25266"/>
            <a:ext cx="7620000" cy="3750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440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92696"/>
            <a:ext cx="7620000" cy="5465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58396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73</TotalTime>
  <Words>129</Words>
  <Application>Microsoft Office PowerPoint</Application>
  <PresentationFormat>Экран (4:3)</PresentationFormat>
  <Paragraphs>19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Соседство</vt:lpstr>
      <vt:lpstr>Документ</vt:lpstr>
      <vt:lpstr>Изучение нормативных документов и методических рекомендаций по итоговой аттестации 9, 11 классов. Методическое сопровождение. Дидактическое сопровождение ОГЭ и ЕГЭ – работа с сайтом fipi.ru  </vt:lpstr>
      <vt:lpstr>Методические рекомендации  по подготовке к ЕГЭ, ОГЭ по информатике и ИКТ в компьютерной форме.</vt:lpstr>
      <vt:lpstr>Таблица 1. Содержательные разделы спецификации ЕГЭ - 2021</vt:lpstr>
      <vt:lpstr>Таблица 2. Распределение заданий по уровню сложности</vt:lpstr>
      <vt:lpstr>Педагогическим коллективам образовательных организаций рекомендуется:</vt:lpstr>
      <vt:lpstr>https://fipi.ru</vt:lpstr>
      <vt:lpstr>Презентация PowerPoint</vt:lpstr>
      <vt:lpstr>Методические рекомендации  по подготовке к ЕГЭ по информатике и ИКТ в компьютерной форме  в 2021 году</vt:lpstr>
      <vt:lpstr>Презентация PowerPoint</vt:lpstr>
      <vt:lpstr>Нормативно-правовые документы:</vt:lpstr>
      <vt:lpstr>Нормативно-правовые документы:</vt:lpstr>
      <vt:lpstr>Методические рекомендации  по подготовке к ЕГЭ по информатике и ИКТ в компьютерной форме  в 2021 году</vt:lpstr>
      <vt:lpstr>Презентация PowerPoint</vt:lpstr>
      <vt:lpstr>Спасибо  за 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Изучение нормативных документов и методических рекомендаций по итоговой аттестации 9, 11 классов. Методическое сопровождение. Дидактическое сопровождение ОГЭ и ЕГЭ – работа с сайтом fipi.ru  </dc:title>
  <dc:creator>neftm</dc:creator>
  <cp:lastModifiedBy>neftm</cp:lastModifiedBy>
  <cp:revision>7</cp:revision>
  <dcterms:created xsi:type="dcterms:W3CDTF">2021-10-25T13:12:09Z</dcterms:created>
  <dcterms:modified xsi:type="dcterms:W3CDTF">2021-10-26T08:38:27Z</dcterms:modified>
</cp:coreProperties>
</file>