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  <p:sldMasterId id="2147483772" r:id="rId3"/>
    <p:sldMasterId id="2147483808" r:id="rId4"/>
  </p:sldMasterIdLst>
  <p:notesMasterIdLst>
    <p:notesMasterId r:id="rId37"/>
  </p:notesMasterIdLst>
  <p:handoutMasterIdLst>
    <p:handoutMasterId r:id="rId38"/>
  </p:handoutMasterIdLst>
  <p:sldIdLst>
    <p:sldId id="565" r:id="rId5"/>
    <p:sldId id="420" r:id="rId6"/>
    <p:sldId id="587" r:id="rId7"/>
    <p:sldId id="588" r:id="rId8"/>
    <p:sldId id="580" r:id="rId9"/>
    <p:sldId id="585" r:id="rId10"/>
    <p:sldId id="567" r:id="rId11"/>
    <p:sldId id="568" r:id="rId12"/>
    <p:sldId id="592" r:id="rId13"/>
    <p:sldId id="599" r:id="rId14"/>
    <p:sldId id="593" r:id="rId15"/>
    <p:sldId id="594" r:id="rId16"/>
    <p:sldId id="595" r:id="rId17"/>
    <p:sldId id="596" r:id="rId18"/>
    <p:sldId id="600" r:id="rId19"/>
    <p:sldId id="601" r:id="rId20"/>
    <p:sldId id="602" r:id="rId21"/>
    <p:sldId id="597" r:id="rId22"/>
    <p:sldId id="598" r:id="rId23"/>
    <p:sldId id="603" r:id="rId24"/>
    <p:sldId id="604" r:id="rId25"/>
    <p:sldId id="605" r:id="rId26"/>
    <p:sldId id="606" r:id="rId27"/>
    <p:sldId id="607" r:id="rId28"/>
    <p:sldId id="608" r:id="rId29"/>
    <p:sldId id="609" r:id="rId30"/>
    <p:sldId id="610" r:id="rId31"/>
    <p:sldId id="611" r:id="rId32"/>
    <p:sldId id="612" r:id="rId33"/>
    <p:sldId id="613" r:id="rId34"/>
    <p:sldId id="629" r:id="rId35"/>
    <p:sldId id="614" r:id="rId36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5DCD7D-F4ED-4AB6-9EFF-BF71658BB53A}">
          <p14:sldIdLst>
            <p14:sldId id="565"/>
            <p14:sldId id="420"/>
            <p14:sldId id="587"/>
            <p14:sldId id="588"/>
            <p14:sldId id="580"/>
            <p14:sldId id="585"/>
            <p14:sldId id="567"/>
            <p14:sldId id="568"/>
            <p14:sldId id="592"/>
            <p14:sldId id="599"/>
            <p14:sldId id="593"/>
            <p14:sldId id="594"/>
            <p14:sldId id="595"/>
            <p14:sldId id="596"/>
            <p14:sldId id="600"/>
            <p14:sldId id="601"/>
            <p14:sldId id="602"/>
            <p14:sldId id="597"/>
            <p14:sldId id="598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29"/>
            <p14:sldId id="6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.М. Зубко" initials="АЗ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DB077"/>
    <a:srgbClr val="FFB183"/>
    <a:srgbClr val="FF9678"/>
    <a:srgbClr val="339966"/>
    <a:srgbClr val="FFE0C6"/>
    <a:srgbClr val="002B2A"/>
    <a:srgbClr val="FFFFFF"/>
    <a:srgbClr val="001B1A"/>
    <a:srgbClr val="FF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 autoAdjust="0"/>
    <p:restoredTop sz="92621" autoAdjust="0"/>
  </p:normalViewPr>
  <p:slideViewPr>
    <p:cSldViewPr snapToGrid="0">
      <p:cViewPr varScale="1">
        <p:scale>
          <a:sx n="69" d="100"/>
          <a:sy n="69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74" cy="498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8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5EBF2-FD4D-4D8A-8B94-1B65DA0080F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709"/>
            <a:ext cx="2930574" cy="498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709"/>
            <a:ext cx="2930574" cy="498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7E1F4-D731-491E-8ADE-868849CC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3360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4A1DA8-C627-4114-A002-D4B1D40366AD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44600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7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6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6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0721BD-FE30-4330-992F-D1C7E0FA4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2967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80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61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8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4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7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3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06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42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12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2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63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75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5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23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14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79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90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52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52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09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CAF5-B48E-450B-BC96-8ECE1EC67EA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2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3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CAF5-B48E-450B-BC96-8ECE1EC67EA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8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Психопрофилактика психических расстройств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4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ED9C2-CB15-4BBA-B360-3CF1F104C5E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9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rgbClr val="006666"/>
                </a:solidFill>
                <a:latin typeface="Oranienbaum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Психопрофилактика психических расстройств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3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346E-4FD7-4B7F-BFDA-BA2C6E78C399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22D3-43FE-4D6F-984F-7C429AA86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BC6B-7422-494B-8A58-186A9C10DFEF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C1D9-FAF5-47F6-BD6E-68928991C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551B-3972-4BA1-A1AB-8E8ACA8D8063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3219-AFB6-4239-9437-CA93C91B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346E-4FD7-4B7F-BFDA-BA2C6E78C399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22D3-43FE-4D6F-984F-7C429AA86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BE68-36E6-4083-8A57-6FA6C574FCE3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9994-F6C3-4ED2-A4FB-C64C6B9F0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0BB4-1DD0-4DA1-8DB7-5F6AEE8F8867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4EA6-FC78-4697-A00C-03231252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8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9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B68B-BB42-4446-A158-305AD257F8C4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BB65-223C-4444-A327-4B8E1B0CA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11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CB58-EDE1-4B86-BC48-6F930A9D9516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8984-6E73-4FE7-9A4B-472B85A54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6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авнобедренный треугольник 7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C21A-A866-4347-961E-C378680163D1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636A-949E-444D-BD89-4B2FB56CA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5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авнобедренный треугольник 6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1593-B553-4E16-9219-3F80411A1A96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709F-0EB1-4916-92A4-D72D322CA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BE68-36E6-4083-8A57-6FA6C574FCE3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9994-F6C3-4ED2-A4FB-C64C6B9F0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8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9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3D5B-8548-46BF-9A2D-994979988623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FBAA-F5BA-46BB-BC42-D7359244C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8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9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5FF4-061E-4B02-94A4-1FBCBEC40CAE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F5A2-1062-4C1A-9E06-FFA39E5EA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BC6B-7422-494B-8A58-186A9C10DFEF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C1D9-FAF5-47F6-BD6E-68928991C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551B-3972-4BA1-A1AB-8E8ACA8D8063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3219-AFB6-4239-9437-CA93C91B9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7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8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0BB4-1DD0-4DA1-8DB7-5F6AEE8F8867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4EA6-FC78-4697-A00C-03231252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2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5400000">
            <a:off x="5492620" y="-5502628"/>
            <a:ext cx="120676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0" y="1196766"/>
            <a:ext cx="12192000" cy="1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 userDrawn="1"/>
        </p:nvSpPr>
        <p:spPr>
          <a:xfrm rot="10800000">
            <a:off x="9480376" y="1210232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8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9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B68B-BB42-4446-A158-305AD257F8C4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BB65-223C-4444-A327-4B8E1B0CA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11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CB58-EDE1-4B86-BC48-6F930A9D9516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8984-6E73-4FE7-9A4B-472B85A54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6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авнобедренный треугольник 7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C21A-A866-4347-961E-C378680163D1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636A-949E-444D-BD89-4B2FB56CA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5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авнобедренный треугольник 6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1593-B553-4E16-9219-3F80411A1A96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709F-0EB1-4916-92A4-D72D322CA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8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9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3D5B-8548-46BF-9A2D-994979988623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FBAA-F5BA-46BB-BC42-D7359244C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 rot="5400000">
            <a:off x="5492750" y="-5502275"/>
            <a:ext cx="1206500" cy="12192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8"/>
          <p:cNvCxnSpPr/>
          <p:nvPr userDrawn="1"/>
        </p:nvCxnSpPr>
        <p:spPr>
          <a:xfrm flipH="1">
            <a:off x="0" y="1196975"/>
            <a:ext cx="12192000" cy="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9"/>
          <p:cNvSpPr/>
          <p:nvPr userDrawn="1"/>
        </p:nvSpPr>
        <p:spPr>
          <a:xfrm rot="10800000">
            <a:off x="9480550" y="1209675"/>
            <a:ext cx="360363" cy="144463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5FF4-061E-4B02-94A4-1FBCBEC40CAE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F5A2-1062-4C1A-9E06-FFA39E5EA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8C1C1D-9A85-4E8E-84DB-584EB856226F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95A73-3095-4316-8078-F69AD8BC6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8C1C1D-9A85-4E8E-84DB-584EB856226F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95A73-3095-4316-8078-F69AD8BC6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6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alpha val="80000"/>
                  </a:prstClr>
                </a:solidFill>
                <a:latin typeface="Calibri Light" panose="020F03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26.03.2021</a:t>
            </a:fld>
            <a:endParaRPr lang="ru-RU">
              <a:solidFill>
                <a:prstClr val="black">
                  <a:alpha val="80000"/>
                </a:prstClr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alpha val="80000"/>
                </a:prstClr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50B4C8">
                    <a:alpha val="25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50B4C8">
                  <a:alpha val="25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491880" cy="6858000"/>
          </a:xfrm>
          <a:prstGeom prst="rect">
            <a:avLst/>
          </a:prstGeom>
          <a:solidFill>
            <a:srgbClr val="64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91880" y="0"/>
            <a:ext cx="0" cy="6858000"/>
          </a:xfrm>
          <a:prstGeom prst="line">
            <a:avLst/>
          </a:prstGeom>
          <a:ln w="38100">
            <a:solidFill>
              <a:srgbClr val="F8D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3383868" y="5083166"/>
            <a:ext cx="360040" cy="144016"/>
          </a:xfrm>
          <a:prstGeom prst="triangle">
            <a:avLst/>
          </a:prstGeom>
          <a:solidFill>
            <a:srgbClr val="F8D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6" descr="C:\JUMP\психбольница\PSY\полоска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53" y="4503993"/>
            <a:ext cx="660073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251609" y="4899590"/>
            <a:ext cx="7540020" cy="137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18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ranienbaum"/>
                <a:ea typeface="Tahoma" panose="020B0604030504040204" pitchFamily="34" charset="0"/>
                <a:cs typeface="Tahoma" panose="020B0604030504040204" pitchFamily="34" charset="0"/>
              </a:rPr>
              <a:t>Заместитель главного врача по психологической и социальной работе ГБУЗ СК «СККСПБ №1», главный внештатный специалист по медицинской психологии МЗ СК</a:t>
            </a:r>
          </a:p>
          <a:p>
            <a:r>
              <a:rPr lang="ru-RU" sz="18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ranienbaum"/>
                <a:ea typeface="Tahoma" panose="020B0604030504040204" pitchFamily="34" charset="0"/>
                <a:cs typeface="Tahoma" panose="020B0604030504040204" pitchFamily="34" charset="0"/>
              </a:rPr>
              <a:t>Швыдкая Светлана Владимировна</a:t>
            </a:r>
            <a:endParaRPr lang="ru-RU" sz="1600" dirty="0">
              <a:solidFill>
                <a:srgbClr val="0066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ranienbaum"/>
            </a:endParaRPr>
          </a:p>
        </p:txBody>
      </p:sp>
      <p:pic>
        <p:nvPicPr>
          <p:cNvPr id="13" name="Рисунок 12" descr="C:\Users\Nachmed1\Desktop\SKKPB1_logos2.ai - копия.png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8" y="1387408"/>
            <a:ext cx="276288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51609" y="464404"/>
            <a:ext cx="7540020" cy="384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32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ranienbaum"/>
                <a:ea typeface="Tahoma" panose="020B0604030504040204" pitchFamily="34" charset="0"/>
                <a:cs typeface="Tahoma" panose="020B0604030504040204" pitchFamily="34" charset="0"/>
              </a:rPr>
              <a:t>Профилактика актов самоповреждения среди несовершеннолетних. Первые признаки, этапы суицидального поведения. </a:t>
            </a:r>
            <a:endParaRPr lang="ru-RU" sz="3200" dirty="0">
              <a:solidFill>
                <a:srgbClr val="0066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ranienbaum"/>
            </a:endParaRPr>
          </a:p>
        </p:txBody>
      </p:sp>
    </p:spTree>
    <p:extLst>
      <p:ext uri="{BB962C8B-B14F-4D97-AF65-F5344CB8AC3E}">
        <p14:creationId xmlns:p14="http://schemas.microsoft.com/office/powerpoint/2010/main" val="259095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30898" y="324065"/>
            <a:ext cx="10935477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87325" algn="ctr">
              <a:tabLst>
                <a:tab pos="914400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Факторы риска суицидального поведения у детей и подростков</a:t>
            </a:r>
          </a:p>
          <a:p>
            <a:pPr algn="ctr"/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655" y="1369093"/>
            <a:ext cx="70642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Особенности подростковой психики. Эффект 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подражания;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Отсутствие у подростков минимально необходимых психологических и психогигиенических 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знаний;</a:t>
            </a: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Индуцирование</a:t>
            </a: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суицидального поведения средствами массовой информации (интернет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);</a:t>
            </a: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Социально-экономическое неблагополучие 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регионов;</a:t>
            </a: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Этнокультуральная</a:t>
            </a: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принадлежность к народам с повышенным суицидальным 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риском.</a:t>
            </a: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6" name="Рисунок 5" descr="Trist-jente_thinkst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5433" y="2270205"/>
            <a:ext cx="4463024" cy="293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258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6963" y="33086"/>
            <a:ext cx="11383347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Мотивы суицидального поведения детей и подростков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654" y="1458215"/>
            <a:ext cx="7829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Переживание чувства обиды, одиночества, отчуждения и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непонимания;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Действительная или мнимая утрата любви родителей, неразделенное чувство и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ревность;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Переживания, связанные со смертью близкого человека, разводом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родителей;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Чувство вины, стыда, оскорбленного самолюбия,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самообвинения;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Боязнь позора, насмешек или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унижения;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Любовные неудачи, сексуальные эксцессы,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беременность; 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Страх наказания, нежелание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извиниться;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Желание привлечь к себе внимание, вызвать сочувствие, избежать неприятных последствий, уйти от решения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проблем;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Сочувствие или подражание значимым людям, героям книг, фильмов,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кумирам.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5" name="Рисунок 4" descr="ws82umdfq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818" y="2000596"/>
            <a:ext cx="3716603" cy="360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6243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37789" y="60168"/>
            <a:ext cx="8521696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Модель стресса \ уязвимости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83363" y="1962070"/>
            <a:ext cx="80616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Биологические </a:t>
            </a:r>
            <a:r>
              <a:rPr lang="ru-RU" sz="3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(организм</a:t>
            </a:r>
            <a:r>
              <a:rPr lang="ru-RU" sz="3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)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3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Психологические (факторы опыта</a:t>
            </a:r>
            <a:r>
              <a:rPr lang="ru-RU" sz="3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)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3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Социальные (социальная среда)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3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675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57324" y="60168"/>
            <a:ext cx="7482625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Биологические: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803" y="1383571"/>
            <a:ext cx="593426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endParaRPr lang="ru-RU" sz="3200" dirty="0" smtClean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Приобретенные болезни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Травмы</a:t>
            </a:r>
            <a:endParaRPr lang="ru-RU" sz="3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Имеющиеся болезни (биологическая уязвимость в целом)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5" name="Рисунок 4" descr="кризис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5083" y="1862052"/>
            <a:ext cx="5122287" cy="387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662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57324" y="60168"/>
            <a:ext cx="7482625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Личностные качества: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63413" y="1383570"/>
            <a:ext cx="71285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эмоциональная лабильность (неустойчивость);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импульсивность;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эмоциональная зависимость;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доверчивость;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эмоциональная ригидность;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болезненное самолюбие;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самостоятельность, отсутствие зависимости в принятии решений;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напряженность потребностей (сильно выраженное желание достичь своей    цели);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настойчивость, решительность,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бескомпромиссность;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 err="1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</a:t>
            </a:r>
            <a:r>
              <a:rPr lang="ru-RU" sz="1850" dirty="0" err="1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ерфекционизм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;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85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стратегии совладения со </a:t>
            </a:r>
            <a:r>
              <a:rPr lang="ru-RU" sz="185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стрессом.</a:t>
            </a:r>
            <a:endParaRPr lang="ru-RU" sz="185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6" name="Рисунок 5" descr="1621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611" y="2323580"/>
            <a:ext cx="4551225" cy="302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79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57324" y="60168"/>
            <a:ext cx="7482625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Социальные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ситуации: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505" y="1173886"/>
            <a:ext cx="6207967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подростки, злоупотребляющие алкоголем и </a:t>
            </a:r>
            <a:r>
              <a:rPr lang="ru-RU" sz="2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наркотиками;</a:t>
            </a:r>
            <a:endParaRPr lang="ru-RU" sz="2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подростки, которые либо совершали суицидальную попытку, либо    были свидетелями того, как совершил суицид кто-то из членов семьи и </a:t>
            </a:r>
            <a:r>
              <a:rPr lang="ru-RU" sz="2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друзей;</a:t>
            </a:r>
            <a:endParaRPr lang="ru-RU" sz="2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«одаренные дети» (высокий уровень требований</a:t>
            </a:r>
            <a:r>
              <a:rPr lang="ru-RU" sz="2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);</a:t>
            </a:r>
            <a:endParaRPr lang="ru-RU" sz="2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подростки с плохой успеваемостью в </a:t>
            </a:r>
            <a:r>
              <a:rPr lang="ru-RU" sz="2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школе;</a:t>
            </a:r>
            <a:endParaRPr lang="ru-RU" sz="2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</a:t>
            </a:r>
            <a:r>
              <a:rPr lang="ru-RU" sz="2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беременность;</a:t>
            </a:r>
            <a:endParaRPr lang="ru-RU" sz="2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конфликт отношений  </a:t>
            </a:r>
            <a:r>
              <a:rPr lang="ru-RU" sz="2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утраты;</a:t>
            </a:r>
            <a:endParaRPr lang="ru-RU" sz="2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жертвы </a:t>
            </a:r>
            <a:r>
              <a:rPr lang="ru-RU" sz="2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насилия.</a:t>
            </a:r>
            <a:endParaRPr lang="ru-RU" sz="2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2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5" name="Рисунок 4" descr="1453914556_deviantn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043" y="2157153"/>
            <a:ext cx="5649883" cy="338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384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58046" y="188433"/>
            <a:ext cx="9882085" cy="8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Причины суицидального процесса у подростков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5612" y="1831438"/>
            <a:ext cx="9811295" cy="4457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СЕМЕЙНЫЕ– около половины всех случаев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ИНТЕРПЕРСОНАЛЬНЫЕ (конфликты со сверстниками) – 13-15 % случаев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ЛЮБОВНЫЕ– 13-15 % случаев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ИНДУЦИРОВАННЫЕ СРЕДСТВАМИ МАССОВОЙ ИНФОРМАЦИИ– большинство групповых суицидов</a:t>
            </a:r>
          </a:p>
          <a:p>
            <a:pPr marL="457200" lvl="0" indent="-457200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233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28800" y="60168"/>
            <a:ext cx="8540357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Классификация суицидальных проявлений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0488" y="1868762"/>
            <a:ext cx="1035697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sz="3800" dirty="0" err="1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Антивитальные</a:t>
            </a:r>
            <a:r>
              <a:rPr lang="ru-RU" sz="3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переживания</a:t>
            </a:r>
          </a:p>
          <a:p>
            <a:pPr lvl="0">
              <a:spcBef>
                <a:spcPct val="50000"/>
              </a:spcBef>
              <a:defRPr/>
            </a:pPr>
            <a:r>
              <a:rPr lang="ru-RU" sz="3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Первая ступень - </a:t>
            </a:r>
            <a:r>
              <a:rPr lang="ru-RU" sz="3800" b="1" i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пассивные суицидальные мысли</a:t>
            </a:r>
          </a:p>
          <a:p>
            <a:pPr lvl="0">
              <a:spcBef>
                <a:spcPct val="50000"/>
              </a:spcBef>
              <a:defRPr/>
            </a:pPr>
            <a:r>
              <a:rPr lang="ru-RU" sz="3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Вторая ступень - </a:t>
            </a:r>
            <a:r>
              <a:rPr lang="ru-RU" sz="3800" b="1" i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суицидальные замыслы</a:t>
            </a:r>
            <a:r>
              <a:rPr lang="ru-RU" sz="3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</a:t>
            </a:r>
          </a:p>
          <a:p>
            <a:pPr lvl="0">
              <a:spcBef>
                <a:spcPct val="50000"/>
              </a:spcBef>
              <a:defRPr/>
            </a:pPr>
            <a:r>
              <a:rPr lang="ru-RU" sz="38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Третья ступень - </a:t>
            </a:r>
            <a:r>
              <a:rPr lang="ru-RU" sz="3800" b="1" i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суицидальные намерения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62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7654" y="60168"/>
            <a:ext cx="12034346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Три этапа приближения подростка к осуществлению суицидальных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намерений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062" y="1584231"/>
            <a:ext cx="1178553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Первый этап- </a:t>
            </a:r>
            <a:r>
              <a:rPr lang="ru-RU" sz="3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самоубийство, кажется лишь одним из возможных решений сложных проблем.  Если ситуация приобретает критический характер, ребенок может решиться на самоубийство, которое может казаться ему единственно возможным выходом. </a:t>
            </a:r>
          </a:p>
          <a:p>
            <a:pPr lvl="0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Второй этап </a:t>
            </a:r>
            <a:r>
              <a:rPr lang="ru-RU" sz="3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- ребенок активно занят продумыванием возможного самоубийства. Взвешиваются все возможные «за» и «против</a:t>
            </a:r>
            <a:r>
              <a:rPr lang="ru-RU" sz="3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».</a:t>
            </a:r>
            <a:endParaRPr lang="ru-RU" sz="3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lvl="0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Третий этап </a:t>
            </a:r>
            <a:r>
              <a:rPr lang="ru-RU" sz="3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- решение о самоубийстве уже внутренне принято, продуман конкретный план самоубийства, ребенок прощается с жизнью и близкими людьми.</a:t>
            </a: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161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0547" y="60168"/>
            <a:ext cx="11644603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Проявления суицидального поведения на первом этапе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4979" y="1420892"/>
            <a:ext cx="6270171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Беспричинное снижение настроения и повседневной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активности;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Появление несвойственных ранее реакций в виде бесцельных уходов из дома, блужданий в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одиночестве;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Прослушивание печальной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музыки;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Отчаяние и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плач;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Повышение или потеря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аппетита;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Нехватка жизненной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активности;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Косвенные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высказывания.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5" name="Рисунок 4" descr="1509956086_devochka-grustit-depressiya-2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391" y="2294312"/>
            <a:ext cx="5273639" cy="314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331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21" y="1326294"/>
            <a:ext cx="6488436" cy="553170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6666"/>
                </a:solidFill>
                <a:latin typeface="Oranienbaum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3000" dirty="0">
                <a:solidFill>
                  <a:srgbClr val="006666"/>
                </a:solidFill>
                <a:latin typeface="Oranienbaum"/>
                <a:ea typeface="Tahoma" panose="020B0604030504040204" pitchFamily="34" charset="0"/>
                <a:cs typeface="Tahoma" panose="020B0604030504040204" pitchFamily="34" charset="0"/>
              </a:rPr>
              <a:t>самоубийств ежегодно гибнет людей больше, чем во всех вместе взятых вооруженных конфликтах.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sz="3000" dirty="0">
              <a:solidFill>
                <a:srgbClr val="006666"/>
              </a:solidFill>
              <a:latin typeface="Oranienbau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6666"/>
                </a:solidFill>
                <a:latin typeface="Oranienbaum"/>
                <a:ea typeface="Tahoma" panose="020B0604030504040204" pitchFamily="34" charset="0"/>
                <a:cs typeface="Tahoma" panose="020B0604030504040204" pitchFamily="34" charset="0"/>
              </a:rPr>
              <a:t>Самоубийств совершается в 2 раза БОЛЬШЕ, чем убийств!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sz="3000" dirty="0">
              <a:solidFill>
                <a:srgbClr val="006666"/>
              </a:solidFill>
              <a:latin typeface="Oranienbau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6666"/>
                </a:solidFill>
                <a:latin typeface="Oranienbaum"/>
                <a:ea typeface="Tahoma" panose="020B0604030504040204" pitchFamily="34" charset="0"/>
                <a:cs typeface="Tahoma" panose="020B0604030504040204" pitchFamily="34" charset="0"/>
              </a:rPr>
              <a:t>Самоубийство является ведущей причиной смерти среди лиц молодого возраста (15 – 29 лет</a:t>
            </a:r>
            <a:r>
              <a:rPr lang="ru-RU" sz="3000" dirty="0" smtClean="0">
                <a:solidFill>
                  <a:srgbClr val="006666"/>
                </a:solidFill>
                <a:latin typeface="Oranienbaum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3000" dirty="0">
              <a:solidFill>
                <a:srgbClr val="006666"/>
              </a:solidFill>
              <a:latin typeface="Oranienbau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18253" y="116346"/>
            <a:ext cx="9163388" cy="50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Величина проблемы самоубийства в современном мире</a:t>
            </a:r>
            <a:endParaRPr lang="ru-RU" sz="3200" b="1" dirty="0" smtClean="0">
              <a:solidFill>
                <a:schemeClr val="bg1"/>
              </a:solidFill>
              <a:latin typeface="Oranienbaum"/>
            </a:endParaRPr>
          </a:p>
        </p:txBody>
      </p:sp>
      <p:pic>
        <p:nvPicPr>
          <p:cNvPr id="4" name="Рисунок 3" descr="feature-bul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998" y="2013228"/>
            <a:ext cx="5309509" cy="353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0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0547" y="60168"/>
            <a:ext cx="11644603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Проявления суицидального поведения на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втором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этапе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5348" y="1346248"/>
            <a:ext cx="1147665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Прогулы занятий, снижение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успеваемости;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Появление интереса к темам смерти, ухода из жизни.  Поиск соответствующих ресурсов в Интернете, социальных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сетях;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 Уход от обычной социальной активности,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замкнутость;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Стремление к рискованным действиям, например, безрассудное хождение по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карнизам;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Чувство вины, упрек в свой адрес, ощущение бесполезности и низкая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самооценка;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Потеря интереса к увлечениям, спорту или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школе;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Непосредственные заявления о суицидальной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попытке.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01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0547" y="60168"/>
            <a:ext cx="11644603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Проявления суицидального поведения на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третьем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этапе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655" y="1420892"/>
            <a:ext cx="1189749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Утрата прежних интересов, прекращение или уменьшение контактов с друзьями, равнодушие к </a:t>
            </a: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происходящему;</a:t>
            </a:r>
            <a:endParaRPr lang="ru-RU" sz="24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Изменение привычек с тенденцией к пренебрежительному отношению к своей внешности и несоблюдению правил личной </a:t>
            </a: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гигиены;</a:t>
            </a:r>
            <a:endParaRPr lang="ru-RU" sz="24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Многозначительное прощание с другими </a:t>
            </a: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людьми;</a:t>
            </a:r>
            <a:endParaRPr lang="ru-RU" sz="24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Приведение в порядок своих </a:t>
            </a: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дел;</a:t>
            </a:r>
            <a:endParaRPr lang="ru-RU" sz="24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Отказ </a:t>
            </a: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от личных </a:t>
            </a: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вещей;</a:t>
            </a:r>
            <a:endParaRPr lang="ru-RU" sz="24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Скудные </a:t>
            </a: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планы на </a:t>
            </a: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будущее;</a:t>
            </a:r>
            <a:endParaRPr lang="ru-RU" sz="24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Стремление </a:t>
            </a: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 тому, чтобы их оставили в покое, что вызывает раздражение со стороны других </a:t>
            </a: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людей</a:t>
            </a: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Намек на </a:t>
            </a:r>
            <a:r>
              <a:rPr lang="ru-RU" sz="24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смерть.</a:t>
            </a:r>
            <a:endParaRPr lang="ru-RU" sz="24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27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0547" y="60168"/>
            <a:ext cx="11644603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Основные способы самоубийств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у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 подростков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066" y="1470090"/>
            <a:ext cx="52064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Завершенные самоубийства: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Повешение – 83 %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Отравление – 9 %</a:t>
            </a:r>
          </a:p>
          <a:p>
            <a:pPr lvl="0">
              <a:spcBef>
                <a:spcPct val="50000"/>
              </a:spcBef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Суицидальные попытки: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Отравление – 60 %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</a:t>
            </a:r>
            <a:r>
              <a:rPr lang="ru-RU" sz="2600" dirty="0" err="1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Самопорезы</a:t>
            </a: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– 18 %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Повешение – 12 %</a:t>
            </a: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1301" y="6228399"/>
            <a:ext cx="305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6666"/>
                </a:solidFill>
              </a:rPr>
              <a:t>Профессор </a:t>
            </a:r>
            <a:r>
              <a:rPr lang="ru-RU" altLang="ru-RU" b="1" dirty="0" err="1">
                <a:solidFill>
                  <a:srgbClr val="006666"/>
                </a:solidFill>
              </a:rPr>
              <a:t>Б.С.Положий</a:t>
            </a:r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6" name="Рисунок 5" descr="555-2-768x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9326" y="1379654"/>
            <a:ext cx="6512455" cy="465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2215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0547" y="60168"/>
            <a:ext cx="11644603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Места совершения суицидов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одростками (%)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93076"/>
              </p:ext>
            </p:extLst>
          </p:nvPr>
        </p:nvGraphicFramePr>
        <p:xfrm>
          <a:off x="1864047" y="1249362"/>
          <a:ext cx="8737601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иаграмма" r:id="rId5" imgW="4600634" imgH="2952720" progId="Excel.Sheet.8">
                  <p:embed/>
                </p:oleObj>
              </mc:Choice>
              <mc:Fallback>
                <p:oleObj name="Диаграмма" r:id="rId5" imgW="4600634" imgH="295272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047" y="1249362"/>
                        <a:ext cx="8737601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636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0547" y="60168"/>
            <a:ext cx="11644603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Что может удержать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128" y="1532860"/>
            <a:ext cx="120551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Установите заботливые взаимоотношения с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ребенком;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Будьте внимательным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слушателем;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Будьте искренними в общении, спокойно и доходчиво спрашивайте о тревожащей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ситуации;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Помогите определить источник психического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дискомфорта;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Вселяйте надежду, что все проблемы можно решить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конструктивно;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Помогите ребенку осознать его личностные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ресурсы;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Окажите поддержку в успешной реализации ребенка в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настоящем; 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Помогите определить перспективу на будущее.</a:t>
            </a: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782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0547" y="60168"/>
            <a:ext cx="11644603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Профилактика суицидального поведения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563736"/>
            <a:ext cx="600891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Распространение знаний о путях получения помощи и </a:t>
            </a:r>
            <a:r>
              <a:rPr lang="ru-RU" sz="26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поддержки</a:t>
            </a:r>
            <a:endParaRPr lang="ru-RU" sz="26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5" name="Рисунок 4" descr="telefon_dover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6708" y="1829724"/>
            <a:ext cx="6059285" cy="403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357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60168"/>
            <a:ext cx="12055150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Что может сделать родитель, чтобы не допустить признаков суицидальных намерений?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" y="1252941"/>
            <a:ext cx="12055150" cy="599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Сохранять контакт со своим ребенком.</a:t>
            </a:r>
            <a:r>
              <a:rPr lang="ru-RU" sz="23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Важно сохранять контакт с ребенком, несмотря на растущую в этом возрасте потребность в отделении от родителей.</a:t>
            </a:r>
          </a:p>
          <a:p>
            <a:pPr lvl="0">
              <a:spcBef>
                <a:spcPct val="50000"/>
              </a:spcBef>
              <a:defRPr/>
            </a:pPr>
            <a:r>
              <a:rPr lang="ru-RU" sz="23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Для </a:t>
            </a:r>
            <a:r>
              <a:rPr lang="ru-RU" sz="23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этого: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расспрашивайте </a:t>
            </a:r>
            <a:r>
              <a:rPr lang="ru-RU" sz="23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его с искренним любопытством о его жизни, уважительно относитесь к тому, что кажется ребенку важным, даже если вам это кажется </a:t>
            </a:r>
            <a:r>
              <a:rPr lang="ru-RU" sz="23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незначительным.  </a:t>
            </a:r>
            <a:endParaRPr lang="ru-RU" sz="23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не </a:t>
            </a: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начинайте общение с претензий</a:t>
            </a:r>
            <a:r>
              <a:rPr lang="ru-RU" sz="23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, даже если ребенок что-то сделал не так. Проявите к нему интерес, обсуждайте его ежедневные дела, задавайте вопросы. Замечание, сделанное с порога, и замечание, сделанное в контексте заинтересованного общения, будут звучать по-разному!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помните</a:t>
            </a:r>
            <a:r>
              <a:rPr lang="ru-RU" sz="23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, что </a:t>
            </a: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авторитарный стиль воспитания для подростков неэффективен</a:t>
            </a:r>
            <a:r>
              <a:rPr lang="ru-RU" sz="23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и даже опасен</a:t>
            </a:r>
            <a:r>
              <a:rPr lang="ru-RU" sz="23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.</a:t>
            </a:r>
            <a:endParaRPr lang="ru-RU" sz="23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говорить </a:t>
            </a: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 перспективах в жизни и будущем</a:t>
            </a:r>
            <a:r>
              <a:rPr lang="ru-RU" sz="23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. </a:t>
            </a: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664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60168"/>
            <a:ext cx="12055150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Что может сделать родитель, чтобы не допустить признаков суицидальных намерений?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" y="1383570"/>
            <a:ext cx="1205515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Говорить на серьезные темы, такие как жизнь, смысл жизни, дружба, любовь, смерть, предательство. 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Передать ребенку понимание ценности жизни самой по себе..   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Дать понять ребенку, что опыт поражения, такой же важный опыт, как и достижение успеха. 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Проявить любовь и заботу, понять, что стоит за внешней грубостью подростка. 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Найти баланс между предоставлением свободы и родительским руководством. 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3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Вовремя обратиться к специалисту, </a:t>
            </a:r>
            <a:r>
              <a:rPr lang="ru-RU" sz="23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если Вы понимаете, что у Вас по каким-то причинам не получается сохранить контакт со своим ребенком. В индивидуальной или семейной работе с психологом Вы сможете освоить необходимые навыки, которые помогут Вам вернуть отношения доверия с Вашим подростком.</a:t>
            </a: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08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7655" y="60168"/>
            <a:ext cx="11897496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«Телефон доверия»</a:t>
            </a:r>
            <a:b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(8652)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99-17-86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654" y="1346247"/>
            <a:ext cx="692479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Кризисное консультирование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Организация кризисного вмешательства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Консультирование в КМСПП(Кабинет медико-социально-психологической помощи)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Информирование о путях получения профессиональной помощи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Регистрация, статистическая обработка звонков, суицидальных случаев (в том числе и информации из других организаций)</a:t>
            </a: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5" name="Рисунок 4" descr="Emergency-Phone-Number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6189" y="1795550"/>
            <a:ext cx="5275811" cy="395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282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0547" y="60168"/>
            <a:ext cx="11644603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Принципы телефонного консультирования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547" y="1663488"/>
            <a:ext cx="1164460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анонимность абонента и консультанта </a:t>
            </a: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(ни тот, ни другой не обязаны называть себя, передавать своих личных данных);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конфиденциальность</a:t>
            </a: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(содержание беседы не записывается и не передается третьей стороне);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толерантность</a:t>
            </a: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(взгляды, которые высказывает абонент, не осуждаются и не критикуются; это позволяет создать комфортные условия для разговора и эффективной работы с проблемой);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600" b="1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управление разговором </a:t>
            </a:r>
            <a:r>
              <a:rPr lang="ru-RU" sz="26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(абонент может в любой момент прервать разговор, то же может сделать и консультант при определенных условиях).</a:t>
            </a: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526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JUMP\психбольница\PSY\полоска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5" y="6309320"/>
            <a:ext cx="277336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JUMP\психбольница\PSY\полоска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6309320"/>
            <a:ext cx="27733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JUMP\психбольница\PSY\элемент4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44" y="6309320"/>
            <a:ext cx="411163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41175" y="1884784"/>
            <a:ext cx="11158511" cy="309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u="sng" dirty="0">
                <a:solidFill>
                  <a:srgbClr val="006666"/>
                </a:solidFill>
                <a:cs typeface="Times New Roman" panose="02020603050405020304" pitchFamily="18" charset="0"/>
              </a:rPr>
              <a:t>Суицидальное поведение</a:t>
            </a:r>
            <a:r>
              <a:rPr lang="ru-RU" sz="3600" u="sng" dirty="0">
                <a:solidFill>
                  <a:srgbClr val="006666"/>
                </a:solidFill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06666"/>
                </a:solidFill>
                <a:cs typeface="Times New Roman" panose="02020603050405020304" pitchFamily="18" charset="0"/>
              </a:rPr>
              <a:t>– это проявление суицидальной активности – мысли, намерения, высказывания, угрозы, попытки, </a:t>
            </a:r>
            <a:r>
              <a:rPr lang="ru-RU" sz="3600" dirty="0" smtClean="0">
                <a:solidFill>
                  <a:srgbClr val="006666"/>
                </a:solidFill>
                <a:cs typeface="Times New Roman" panose="02020603050405020304" pitchFamily="18" charset="0"/>
              </a:rPr>
              <a:t>покушения.  </a:t>
            </a:r>
            <a:endParaRPr lang="ru-RU" sz="3600" dirty="0" smtClean="0">
              <a:solidFill>
                <a:srgbClr val="006666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600" b="1" dirty="0">
              <a:solidFill>
                <a:srgbClr val="006666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006666"/>
                </a:solidFill>
                <a:cs typeface="Times New Roman" panose="02020603050405020304" pitchFamily="18" charset="0"/>
              </a:rPr>
              <a:t>Суицид –осознанный акт устранения из жизни под воздействием острых психотравмирующих ситуаций, при котором собственная жизнь теряет для человека смысл.</a:t>
            </a:r>
          </a:p>
        </p:txBody>
      </p:sp>
    </p:spTree>
    <p:extLst>
      <p:ext uri="{BB962C8B-B14F-4D97-AF65-F5344CB8AC3E}">
        <p14:creationId xmlns:p14="http://schemas.microsoft.com/office/powerpoint/2010/main" val="19486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1885" y="2447258"/>
            <a:ext cx="11308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4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Обсуждение проблемы самоубийства означает отмену наложенного на него </a:t>
            </a:r>
            <a:r>
              <a:rPr lang="ru-RU" sz="4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табу.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sz="4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А </a:t>
            </a:r>
            <a:r>
              <a:rPr lang="ru-RU" sz="4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значит, дает возможность спасти чью – то жизнь.</a:t>
            </a: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67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1230283" y="1845425"/>
            <a:ext cx="9592887" cy="43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4800" dirty="0">
                <a:solidFill>
                  <a:srgbClr val="006666"/>
                </a:solidFill>
              </a:rPr>
              <a:t>ГБУЗ СК «СККСПБ № 1»,</a:t>
            </a:r>
          </a:p>
          <a:p>
            <a:pPr algn="ctr">
              <a:buNone/>
            </a:pPr>
            <a:r>
              <a:rPr lang="ru-RU" sz="4800" dirty="0">
                <a:solidFill>
                  <a:srgbClr val="006666"/>
                </a:solidFill>
              </a:rPr>
              <a:t>г. </a:t>
            </a:r>
            <a:r>
              <a:rPr lang="ru-RU" sz="4800" dirty="0" smtClean="0">
                <a:solidFill>
                  <a:srgbClr val="006666"/>
                </a:solidFill>
              </a:rPr>
              <a:t>Ставрополь, </a:t>
            </a:r>
            <a:r>
              <a:rPr lang="ru-RU" sz="4800" dirty="0">
                <a:solidFill>
                  <a:srgbClr val="006666"/>
                </a:solidFill>
              </a:rPr>
              <a:t>ул. </a:t>
            </a:r>
            <a:r>
              <a:rPr lang="ru-RU" sz="4800" dirty="0" smtClean="0">
                <a:solidFill>
                  <a:srgbClr val="006666"/>
                </a:solidFill>
              </a:rPr>
              <a:t>Ленина, 441</a:t>
            </a:r>
            <a:endParaRPr lang="ru-RU" sz="4800" dirty="0">
              <a:solidFill>
                <a:srgbClr val="006666"/>
              </a:solidFill>
            </a:endParaRPr>
          </a:p>
          <a:p>
            <a:pPr algn="ctr"/>
            <a:r>
              <a:rPr lang="ru-RU" sz="4800" dirty="0">
                <a:solidFill>
                  <a:srgbClr val="006666"/>
                </a:solidFill>
              </a:rPr>
              <a:t>Регистратура: </a:t>
            </a:r>
            <a:r>
              <a:rPr lang="ru-RU" sz="4800" dirty="0" smtClean="0">
                <a:solidFill>
                  <a:srgbClr val="006666"/>
                </a:solidFill>
              </a:rPr>
              <a:t>8-8652-</a:t>
            </a:r>
            <a:r>
              <a:rPr lang="ru-RU" sz="4800" b="1" dirty="0" smtClean="0">
                <a:solidFill>
                  <a:srgbClr val="FF0000"/>
                </a:solidFill>
              </a:rPr>
              <a:t>99-17-74</a:t>
            </a:r>
            <a:endParaRPr lang="ru-RU" sz="4800" b="1" dirty="0">
              <a:solidFill>
                <a:srgbClr val="FF0000"/>
              </a:solidFill>
            </a:endParaRPr>
          </a:p>
          <a:p>
            <a:pPr algn="ctr"/>
            <a:r>
              <a:rPr lang="ru-RU" sz="4800" dirty="0">
                <a:solidFill>
                  <a:srgbClr val="006666"/>
                </a:solidFill>
              </a:rPr>
              <a:t>Телефон доверия: </a:t>
            </a:r>
            <a:r>
              <a:rPr lang="ru-RU" sz="4800" dirty="0" smtClean="0">
                <a:solidFill>
                  <a:srgbClr val="006666"/>
                </a:solidFill>
              </a:rPr>
              <a:t>8-8652-</a:t>
            </a:r>
            <a:r>
              <a:rPr lang="ru-RU" sz="4800" b="1" dirty="0" smtClean="0">
                <a:solidFill>
                  <a:srgbClr val="FF0000"/>
                </a:solidFill>
              </a:rPr>
              <a:t>99-17-86</a:t>
            </a:r>
            <a:endParaRPr lang="ru-RU" sz="4800" b="1" dirty="0">
              <a:solidFill>
                <a:srgbClr val="FF0000"/>
              </a:solidFill>
            </a:endParaRPr>
          </a:p>
          <a:p>
            <a:pPr algn="ctr"/>
            <a:r>
              <a:rPr lang="ru-RU" sz="4800" dirty="0">
                <a:solidFill>
                  <a:srgbClr val="006666"/>
                </a:solidFill>
              </a:rPr>
              <a:t>Сайт: stavpb.ru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9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207" y="2745838"/>
            <a:ext cx="1130870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42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Спасибо за внимание!</a:t>
            </a:r>
            <a:endParaRPr lang="ru-RU" sz="42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lvl="0">
              <a:spcBef>
                <a:spcPct val="50000"/>
              </a:spcBef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877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JUMP\психбольница\PSY\полоска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5" y="6309320"/>
            <a:ext cx="277336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JUMP\психбольница\PSY\полоска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6309320"/>
            <a:ext cx="27733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JUMP\психбольница\PSY\элемент4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44" y="6309320"/>
            <a:ext cx="411163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08225" y="638412"/>
            <a:ext cx="10972800" cy="79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498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ЧАСТОТА ЗАВЕРШЕННЫХ СУИЦИДОВ У ДЕТЕЙ И ПОДРОСТКОВ В РОССИИ </a:t>
            </a:r>
          </a:p>
          <a:p>
            <a:r>
              <a:rPr lang="ru-RU" sz="3200" b="1" dirty="0">
                <a:solidFill>
                  <a:srgbClr val="6498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100 000 лиц соответствующего возраста)</a:t>
            </a:r>
          </a:p>
        </p:txBody>
      </p:sp>
      <p:graphicFrame>
        <p:nvGraphicFramePr>
          <p:cNvPr id="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99772"/>
              </p:ext>
            </p:extLst>
          </p:nvPr>
        </p:nvGraphicFramePr>
        <p:xfrm>
          <a:off x="1930534" y="2513766"/>
          <a:ext cx="8528181" cy="2243273"/>
        </p:xfrm>
        <a:graphic>
          <a:graphicData uri="http://schemas.openxmlformats.org/drawingml/2006/table">
            <a:tbl>
              <a:tblPr/>
              <a:tblGrid>
                <a:gridCol w="2842727"/>
                <a:gridCol w="2842727"/>
                <a:gridCol w="2842727"/>
              </a:tblGrid>
              <a:tr h="1166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anose="02030602050306030303" pitchFamily="18" charset="0"/>
                        </a:rPr>
                        <a:t>5 – 9 лет</a:t>
                      </a:r>
                    </a:p>
                  </a:txBody>
                  <a:tcPr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anose="02030602050306030303" pitchFamily="18" charset="0"/>
                        </a:rPr>
                        <a:t>10 – 14 лет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anose="02030602050306030303" pitchFamily="18" charset="0"/>
                        </a:rPr>
                        <a:t>15 – 19 лет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anose="02030602050306030303" pitchFamily="18" charset="0"/>
                        </a:rPr>
                        <a:t>0,1</a:t>
                      </a:r>
                    </a:p>
                  </a:txBody>
                  <a:tcPr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anose="02030602050306030303" pitchFamily="18" charset="0"/>
                        </a:rPr>
                        <a:t>2,5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anose="02030602050306030303" pitchFamily="18" charset="0"/>
                        </a:rPr>
                        <a:t>16,3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13" y="5839420"/>
            <a:ext cx="37068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6734" y="152401"/>
            <a:ext cx="10515600" cy="109502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Суициды среди взрослого и детского населения Ставропольского края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375" y="6211768"/>
            <a:ext cx="3407959" cy="64623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24167"/>
              </p:ext>
            </p:extLst>
          </p:nvPr>
        </p:nvGraphicFramePr>
        <p:xfrm>
          <a:off x="914400" y="1845317"/>
          <a:ext cx="10572752" cy="37685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43188"/>
                <a:gridCol w="2643188"/>
                <a:gridCol w="2643188"/>
                <a:gridCol w="2643188"/>
              </a:tblGrid>
              <a:tr h="93287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</a:t>
                      </a:r>
                      <a:endParaRPr lang="ru-RU" sz="2800" dirty="0"/>
                    </a:p>
                  </a:txBody>
                  <a:tcPr/>
                </a:tc>
              </a:tr>
              <a:tr h="94522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Всего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268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236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250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522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Дети (0-17)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522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Взрослые (18 и старше)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262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           </a:t>
                      </a:r>
                      <a:endParaRPr lang="ru-RU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231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245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65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56" y="0"/>
            <a:ext cx="10772775" cy="12070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Суицидальные </a:t>
            </a:r>
            <a:r>
              <a:rPr lang="ru-RU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попытки среди детского населения Ставропольского </a:t>
            </a:r>
            <a:r>
              <a:rPr lang="ru-RU" sz="3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края</a:t>
            </a:r>
            <a:r>
              <a:rPr lang="ru-RU" sz="4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7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(данные на 2019 - 2020 год)</a:t>
            </a:r>
            <a:r>
              <a:rPr lang="ru-RU" sz="27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2700" dirty="0" smtClean="0">
                <a:solidFill>
                  <a:prstClr val="black"/>
                </a:solidFill>
                <a:latin typeface="Calibri"/>
              </a:rPr>
            </a:br>
            <a:endParaRPr lang="ru-RU" sz="27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02" y="1410393"/>
            <a:ext cx="11709307" cy="49765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2800" dirty="0" smtClea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02333"/>
              </p:ext>
            </p:extLst>
          </p:nvPr>
        </p:nvGraphicFramePr>
        <p:xfrm>
          <a:off x="400624" y="1448753"/>
          <a:ext cx="11550583" cy="479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16"/>
                <a:gridCol w="1508472"/>
                <a:gridCol w="1658779"/>
                <a:gridCol w="1658779"/>
                <a:gridCol w="1658779"/>
                <a:gridCol w="1658779"/>
                <a:gridCol w="1658779"/>
              </a:tblGrid>
              <a:tr h="58954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Всего суицидальных</a:t>
                      </a:r>
                      <a:r>
                        <a:rPr lang="ru-RU" sz="1600" b="1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 попыток</a:t>
                      </a:r>
                      <a:endParaRPr lang="ru-RU" sz="1600" b="1" kern="1200" dirty="0" smtClean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b="1" kern="1200" dirty="0" smtClean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6666"/>
                          </a:solidFill>
                        </a:rPr>
                        <a:t>  2019 г.</a:t>
                      </a:r>
                      <a:endParaRPr lang="ru-RU" sz="2400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6666"/>
                          </a:solidFill>
                        </a:rPr>
                        <a:t>  2020 г.</a:t>
                      </a:r>
                      <a:endParaRPr lang="ru-RU" sz="2400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соотношение попыток 2020 по отношению к 2019</a:t>
                      </a:r>
                      <a:endParaRPr lang="ru-RU" sz="1800" dirty="0" smtClean="0">
                        <a:solidFill>
                          <a:srgbClr val="006666"/>
                        </a:solidFill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3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666"/>
                          </a:solidFill>
                        </a:rPr>
                        <a:t>417</a:t>
                      </a:r>
                      <a:endParaRPr lang="ru-RU" sz="2400" b="1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666"/>
                          </a:solidFill>
                        </a:rPr>
                        <a:t>361</a:t>
                      </a:r>
                      <a:endParaRPr lang="ru-RU" sz="2400" b="1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909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позиции: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дети, лет</a:t>
                      </a:r>
                      <a:endParaRPr lang="ru-RU" sz="2400" b="1" kern="1200" dirty="0" smtClean="0">
                        <a:solidFill>
                          <a:srgbClr val="0066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spc="-120" baseline="0" dirty="0" err="1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абс</a:t>
                      </a:r>
                      <a:r>
                        <a:rPr lang="ru-RU" sz="1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</a:t>
                      </a:r>
                      <a:r>
                        <a:rPr lang="ru-RU" sz="12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общего  числа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spc="-120" baseline="0" dirty="0" err="1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абс</a:t>
                      </a:r>
                      <a:r>
                        <a:rPr lang="ru-RU" sz="1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</a:t>
                      </a:r>
                      <a:r>
                        <a:rPr lang="ru-RU" sz="1200" b="1" kern="1200" spc="-120" baseline="0" dirty="0" smtClean="0">
                          <a:solidFill>
                            <a:srgbClr val="006666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общего  числа</a:t>
                      </a:r>
                      <a:endParaRPr lang="ru-RU" sz="1200" b="1" kern="1200" spc="-120" baseline="0" dirty="0" smtClean="0">
                        <a:solidFill>
                          <a:srgbClr val="006666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spc="-120" baseline="0" dirty="0" err="1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абс</a:t>
                      </a:r>
                      <a:r>
                        <a:rPr lang="ru-RU" sz="1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(</a:t>
                      </a:r>
                      <a:r>
                        <a:rPr lang="ru-RU" sz="12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увел./ умен.)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прирост/ убыль, %</a:t>
                      </a:r>
                    </a:p>
                  </a:txBody>
                  <a:tcPr marL="68580" marR="68580" marT="0" marB="0"/>
                </a:tc>
              </a:tr>
              <a:tr h="694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</a:tr>
              <a:tr h="694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</a:p>
                  </a:txBody>
                  <a:tcPr marL="68580" marR="68580" marT="0" marB="0"/>
                </a:tc>
              </a:tr>
              <a:tr h="694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14-17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spc="-120" baseline="0" dirty="0" smtClean="0">
                          <a:solidFill>
                            <a:srgbClr val="006666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-23,7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1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728" y="1205070"/>
            <a:ext cx="10685308" cy="3292286"/>
          </a:xfrm>
        </p:spPr>
        <p:txBody>
          <a:bodyPr/>
          <a:lstStyle/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solidFill>
                  <a:srgbClr val="006666"/>
                </a:solidFill>
                <a:latin typeface="Oranienbaum"/>
              </a:rPr>
              <a:t>    </a:t>
            </a:r>
            <a:r>
              <a:rPr lang="ru-RU" sz="2700" dirty="0">
                <a:solidFill>
                  <a:srgbClr val="006666"/>
                </a:solidFill>
                <a:latin typeface="Oranienbaum"/>
              </a:rPr>
              <a:t>Отличники</a:t>
            </a:r>
            <a:r>
              <a:rPr lang="ru-RU" sz="2700" dirty="0" smtClean="0">
                <a:solidFill>
                  <a:srgbClr val="006666"/>
                </a:solidFill>
                <a:latin typeface="Oranienbaum"/>
              </a:rPr>
              <a:t>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endParaRPr lang="ru-RU" sz="2700" dirty="0">
              <a:solidFill>
                <a:srgbClr val="006666"/>
              </a:solidFill>
              <a:latin typeface="Oranienbaum"/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700" dirty="0">
                <a:solidFill>
                  <a:srgbClr val="006666"/>
                </a:solidFill>
                <a:latin typeface="Oranienbaum"/>
              </a:rPr>
              <a:t>    Дети, которые резко снижают успехи в учебной деятельности</a:t>
            </a:r>
            <a:r>
              <a:rPr lang="ru-RU" sz="2700" dirty="0" smtClean="0">
                <a:solidFill>
                  <a:srgbClr val="006666"/>
                </a:solidFill>
                <a:latin typeface="Oranienbaum"/>
              </a:rPr>
              <a:t>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endParaRPr lang="ru-RU" sz="2700" dirty="0">
              <a:solidFill>
                <a:srgbClr val="006666"/>
              </a:solidFill>
              <a:latin typeface="Oranienbaum"/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700" dirty="0">
                <a:solidFill>
                  <a:srgbClr val="006666"/>
                </a:solidFill>
                <a:latin typeface="Oranienbaum"/>
              </a:rPr>
              <a:t>   Дети, к которым окружающие предъявляют завышенные требования, а они в силу субъективных причин не могут их выполнить</a:t>
            </a:r>
            <a:r>
              <a:rPr lang="ru-RU" sz="2700" dirty="0" smtClean="0">
                <a:solidFill>
                  <a:srgbClr val="006666"/>
                </a:solidFill>
                <a:latin typeface="Oranienbaum"/>
              </a:rPr>
              <a:t>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endParaRPr lang="ru-RU" sz="2700" dirty="0">
              <a:solidFill>
                <a:srgbClr val="006666"/>
              </a:solidFill>
              <a:latin typeface="Oranienbaum"/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700" dirty="0">
                <a:solidFill>
                  <a:srgbClr val="006666"/>
                </a:solidFill>
                <a:latin typeface="Oranienbaum"/>
              </a:rPr>
              <a:t>     Дети с повышенной тревожностью и склонностью к депрессиям особенно в пубертатном возрастном периоде</a:t>
            </a:r>
            <a:r>
              <a:rPr lang="ru-RU" sz="2700" dirty="0" smtClean="0">
                <a:solidFill>
                  <a:srgbClr val="006666"/>
                </a:solidFill>
                <a:latin typeface="Oranienbaum"/>
              </a:rPr>
              <a:t>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endParaRPr lang="ru-RU" sz="2700" dirty="0">
              <a:solidFill>
                <a:srgbClr val="006666"/>
              </a:solidFill>
              <a:latin typeface="Oranienbaum"/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700" dirty="0">
                <a:solidFill>
                  <a:srgbClr val="006666"/>
                </a:solidFill>
                <a:latin typeface="Oranienbaum"/>
              </a:rPr>
              <a:t> Дети из семей, находящихся в трудной жизненной </a:t>
            </a:r>
            <a:r>
              <a:rPr lang="ru-RU" sz="2700" dirty="0" smtClean="0">
                <a:solidFill>
                  <a:srgbClr val="006666"/>
                </a:solidFill>
                <a:latin typeface="Oranienbaum"/>
              </a:rPr>
              <a:t>ситуации. </a:t>
            </a:r>
            <a:endParaRPr lang="ru-RU" sz="2700" dirty="0">
              <a:solidFill>
                <a:srgbClr val="006666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5272" y="-12657"/>
            <a:ext cx="11719249" cy="7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tabLst>
                <a:tab pos="354013" algn="l"/>
                <a:tab pos="989013" algn="l"/>
              </a:tabLst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Группа риска подростков, склонных к суициду</a:t>
            </a:r>
            <a:endParaRPr lang="ru-RU" sz="4000" b="1" dirty="0" smtClean="0">
              <a:solidFill>
                <a:schemeClr val="bg1"/>
              </a:solidFill>
              <a:latin typeface="Oranienbaum"/>
            </a:endParaRPr>
          </a:p>
        </p:txBody>
      </p:sp>
    </p:spTree>
    <p:extLst>
      <p:ext uri="{BB962C8B-B14F-4D97-AF65-F5344CB8AC3E}">
        <p14:creationId xmlns:p14="http://schemas.microsoft.com/office/powerpoint/2010/main" val="521595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890" y="0"/>
            <a:ext cx="7598979" cy="9274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274" y="-96410"/>
            <a:ext cx="1166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Э</a:t>
            </a:r>
            <a: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пидемиологические характеристики суицидального поведения подростков</a:t>
            </a:r>
          </a:p>
          <a:p>
            <a:endParaRPr lang="ru-RU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274" y="1439553"/>
            <a:ext cx="66970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Соотношение между числом завершенных суицидов и суицидальных попыток достигает 1 : 100.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Мальчики совершают завершенные суициды в 4-5 раз чаще, чем девочки. В свою очередь, девочки в 3 раза чаще совершают суицидальные попытки.</a:t>
            </a:r>
          </a:p>
        </p:txBody>
      </p:sp>
      <p:pic>
        <p:nvPicPr>
          <p:cNvPr id="6" name="Рисунок 5" descr="o-domestic-abuse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3848" y="2223654"/>
            <a:ext cx="4681728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31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7654" y="60168"/>
            <a:ext cx="2600785" cy="9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  <a:latin typeface="Oranienbaum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Oranienbaum"/>
              </a:rPr>
            </a:br>
            <a:endParaRPr lang="ru-RU" sz="3200" b="1" dirty="0">
              <a:solidFill>
                <a:schemeClr val="bg1"/>
              </a:solidFill>
              <a:latin typeface="Oranienbaum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30898" y="324065"/>
            <a:ext cx="10935477" cy="10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87325" algn="ctr">
              <a:tabLst>
                <a:tab pos="9144000" algn="l"/>
              </a:tabLs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ienbaum"/>
              </a:rPr>
              <a:t>Факторы риска суицидального поведения у детей и подростков</a:t>
            </a:r>
          </a:p>
          <a:p>
            <a:pPr algn="ctr"/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anienbaum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5061" y="1369094"/>
            <a:ext cx="649410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Неполная и/или асоциальная родительская 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семья;</a:t>
            </a: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Отсутствие у родителей знаний о существовании генетической предрасположенности к суицидальному поведению, а также о проявлениях нарушений психического 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здоровья;</a:t>
            </a: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lvl="0">
              <a:spcBef>
                <a:spcPct val="50000"/>
              </a:spcBef>
              <a:defRPr/>
            </a:pP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 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Мощный психологический барьер перед обращением по поводу своего ребенка к психиатру и как следствие, низкий уровень выявления психических 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расстройств;</a:t>
            </a: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Патологическое воспитание в родительской </a:t>
            </a:r>
            <a:r>
              <a:rPr lang="ru-RU" sz="2000" dirty="0" smtClean="0">
                <a:solidFill>
                  <a:srgbClr val="006666"/>
                </a:solidFill>
                <a:latin typeface="Constantia" panose="02030602050306030303" pitchFamily="18" charset="0"/>
                <a:cs typeface="+mn-cs"/>
              </a:rPr>
              <a:t>семье;</a:t>
            </a:r>
            <a:endParaRPr lang="ru-RU" sz="2000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  <a:p>
            <a:pPr marL="457200" lvl="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6666"/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5" name="Рисунок 4" descr="konflikt-iz-za-nedostat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39" y="1429789"/>
            <a:ext cx="4915680" cy="495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8227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1|5.5|3.5|5.8|3.8|5.3|6.5|5.3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9356</TotalTime>
  <Words>1592</Words>
  <Application>Microsoft Office PowerPoint</Application>
  <PresentationFormat>Широкоэкранный</PresentationFormat>
  <Paragraphs>330</Paragraphs>
  <Slides>32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Calibri</vt:lpstr>
      <vt:lpstr>Calibri Light</vt:lpstr>
      <vt:lpstr>Constantia</vt:lpstr>
      <vt:lpstr>Oranienbaum</vt:lpstr>
      <vt:lpstr>Tahoma</vt:lpstr>
      <vt:lpstr>Times New Roman</vt:lpstr>
      <vt:lpstr>Wingdings</vt:lpstr>
      <vt:lpstr>4_Тема Office</vt:lpstr>
      <vt:lpstr>6_Тема Office</vt:lpstr>
      <vt:lpstr>Метрополия</vt:lpstr>
      <vt:lpstr>1_Тема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Суициды среди взрослого и детского населения Ставропольского края </vt:lpstr>
      <vt:lpstr> Суицидальные попытки среди детского населения Ставропольского края  (данные на 2019 - 2020 год)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дневного стационара (2009-2013)</dc:title>
  <dc:creator>О.Г. Бычкова</dc:creator>
  <cp:lastModifiedBy>А.М. Зубко</cp:lastModifiedBy>
  <cp:revision>890</cp:revision>
  <cp:lastPrinted>2016-09-02T10:31:58Z</cp:lastPrinted>
  <dcterms:created xsi:type="dcterms:W3CDTF">2015-05-06T08:29:50Z</dcterms:created>
  <dcterms:modified xsi:type="dcterms:W3CDTF">2021-03-26T06:37:37Z</dcterms:modified>
</cp:coreProperties>
</file>