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70" r:id="rId9"/>
    <p:sldId id="264" r:id="rId10"/>
    <p:sldId id="265" r:id="rId11"/>
    <p:sldId id="268" r:id="rId12"/>
    <p:sldId id="266" r:id="rId13"/>
    <p:sldId id="267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-90" y="-7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FE1A-3A9C-4D47-B3A5-271DF89A4923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31896-6697-4CBE-92CA-3F4169FD0D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75645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FE1A-3A9C-4D47-B3A5-271DF89A4923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31896-6697-4CBE-92CA-3F4169FD0D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05023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FE1A-3A9C-4D47-B3A5-271DF89A4923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31896-6697-4CBE-92CA-3F4169FD0D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92716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FE1A-3A9C-4D47-B3A5-271DF89A4923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31896-6697-4CBE-92CA-3F4169FD0D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6058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FE1A-3A9C-4D47-B3A5-271DF89A4923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31896-6697-4CBE-92CA-3F4169FD0D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60941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FE1A-3A9C-4D47-B3A5-271DF89A4923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31896-6697-4CBE-92CA-3F4169FD0D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8317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FE1A-3A9C-4D47-B3A5-271DF89A4923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31896-6697-4CBE-92CA-3F4169FD0D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68071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FE1A-3A9C-4D47-B3A5-271DF89A4923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31896-6697-4CBE-92CA-3F4169FD0D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24831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FE1A-3A9C-4D47-B3A5-271DF89A4923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31896-6697-4CBE-92CA-3F4169FD0D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42651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FE1A-3A9C-4D47-B3A5-271DF89A4923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31896-6697-4CBE-92CA-3F4169FD0D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93214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FE1A-3A9C-4D47-B3A5-271DF89A4923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31896-6697-4CBE-92CA-3F4169FD0D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62539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86FE1A-3A9C-4D47-B3A5-271DF89A4923}" type="datetimeFigureOut">
              <a:rPr lang="ru-RU" smtClean="0"/>
              <a:pPr/>
              <a:t>06.11.2020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E31896-6697-4CBE-92CA-3F4169FD0D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65613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kipk.ru/resources/%D0%B2-%D0%BF%D0%BE%D0%BC%D0%BE%D1%89%D1%8C-%D0%BF%D0%B5%D0%B4%D0%B0%D0%B3%D0%BE%D0%B3%D1%83#%D0%B4%D1%80%D1%83%D0%B3%D0%B8%D0%B5-%D1%80%D0%B5%D1%81%D1%83%D1%80%D1%81%D1%8B" TargetMode="External"/><Relationship Id="rId3" Type="http://schemas.openxmlformats.org/officeDocument/2006/relationships/hyperlink" Target="https://hangouts.google.com/" TargetMode="External"/><Relationship Id="rId7" Type="http://schemas.openxmlformats.org/officeDocument/2006/relationships/hyperlink" Target="https://kipk.ru/resources/%D0%B2-%D0%BF%D0%BE%D0%BC%D0%BE%D1%89%D1%8C-%D0%BF%D0%B5%D0%B4%D0%B0%D0%B3%D0%BE%D0%B3%D1%83#%D0%BE%D0%B1%D1%80%D0%B0%D0%B7%D0%BE%D0%B2%D0%B0%D1%82%D0%B5%D0%BB%D1%8C%D0%BD%D1%8B%D0%B5-%D0%BF%D0%BB%D0%B0%D1%82%D1%84%D0%BE%D1%80%D0%BC%D1%8B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lp.uchi.ru/distant-uchi" TargetMode="External"/><Relationship Id="rId11" Type="http://schemas.openxmlformats.org/officeDocument/2006/relationships/hyperlink" Target="https://cloud.mail.ru/" TargetMode="External"/><Relationship Id="rId5" Type="http://schemas.openxmlformats.org/officeDocument/2006/relationships/hyperlink" Target="https://zoom.us/" TargetMode="External"/><Relationship Id="rId10" Type="http://schemas.openxmlformats.org/officeDocument/2006/relationships/hyperlink" Target="https://disk.yandex.ru/" TargetMode="External"/><Relationship Id="rId4" Type="http://schemas.openxmlformats.org/officeDocument/2006/relationships/hyperlink" Target="https://www.skype.com/ru/" TargetMode="External"/><Relationship Id="rId9" Type="http://schemas.openxmlformats.org/officeDocument/2006/relationships/hyperlink" Target="https://www.google.com/drive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88723"/>
            <a:ext cx="11734800" cy="3182307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FF0000"/>
                </a:solidFill>
              </a:rPr>
              <a:t>Как </a:t>
            </a:r>
            <a:r>
              <a:rPr lang="ru-RU" b="1" dirty="0">
                <a:solidFill>
                  <a:srgbClr val="FF0000"/>
                </a:solidFill>
              </a:rPr>
              <a:t>педагогу перейти 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на </a:t>
            </a:r>
            <a:r>
              <a:rPr lang="ru-RU" b="1" dirty="0">
                <a:solidFill>
                  <a:srgbClr val="FF0000"/>
                </a:solidFill>
              </a:rPr>
              <a:t>дистанционное </a:t>
            </a:r>
            <a:r>
              <a:rPr lang="ru-RU" b="1" dirty="0" smtClean="0">
                <a:solidFill>
                  <a:srgbClr val="FF0000"/>
                </a:solidFill>
              </a:rPr>
              <a:t>обучение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sz="2200" b="1" dirty="0" smtClean="0"/>
              <a:t>(алгоритм </a:t>
            </a:r>
            <a:r>
              <a:rPr lang="ru-RU" sz="2200" b="1" dirty="0"/>
              <a:t>проведения цикла занятий </a:t>
            </a:r>
            <a:r>
              <a:rPr lang="ru-RU" sz="2200" b="1" dirty="0" smtClean="0"/>
              <a:t>с </a:t>
            </a:r>
            <a:r>
              <a:rPr lang="ru-RU" sz="2200" b="1" dirty="0"/>
              <a:t>использованием </a:t>
            </a:r>
            <a:r>
              <a:rPr lang="ru-RU" sz="2200" b="1" dirty="0" smtClean="0"/>
              <a:t>дистанционных </a:t>
            </a:r>
            <a:r>
              <a:rPr lang="ru-RU" sz="2200" b="1" dirty="0"/>
              <a:t>образовательных </a:t>
            </a:r>
            <a:r>
              <a:rPr lang="ru-RU" sz="2200" b="1" dirty="0" smtClean="0"/>
              <a:t>технологий)</a:t>
            </a:r>
            <a:r>
              <a:rPr lang="ru-RU" sz="2200" b="1" dirty="0"/>
              <a:t/>
            </a:r>
            <a:br>
              <a:rPr lang="ru-RU" sz="2200" b="1" dirty="0"/>
            </a:br>
            <a:endParaRPr lang="ru-RU" sz="2200" b="1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7553195" y="5032679"/>
            <a:ext cx="4638805" cy="1574800"/>
          </a:xfrm>
        </p:spPr>
        <p:txBody>
          <a:bodyPr>
            <a:noAutofit/>
          </a:bodyPr>
          <a:lstStyle/>
          <a:p>
            <a:pPr algn="l"/>
            <a:r>
              <a:rPr lang="ru-RU" sz="1800" b="1" dirty="0" smtClean="0">
                <a:latin typeface="+mj-lt"/>
              </a:rPr>
              <a:t>Презентацию подготовила:</a:t>
            </a:r>
          </a:p>
          <a:p>
            <a:pPr algn="l"/>
            <a:r>
              <a:rPr lang="ru-RU" sz="1800" b="1" dirty="0">
                <a:latin typeface="+mj-lt"/>
              </a:rPr>
              <a:t>у</a:t>
            </a:r>
            <a:r>
              <a:rPr lang="ru-RU" sz="1800" b="1" dirty="0" smtClean="0">
                <a:latin typeface="+mj-lt"/>
              </a:rPr>
              <a:t>читель начальных классов МКОУ СОШ№2</a:t>
            </a:r>
          </a:p>
          <a:p>
            <a:pPr algn="l"/>
            <a:r>
              <a:rPr lang="ru-RU" sz="1800" b="1" dirty="0">
                <a:latin typeface="+mj-lt"/>
              </a:rPr>
              <a:t>г</a:t>
            </a:r>
            <a:r>
              <a:rPr lang="ru-RU" sz="1800" b="1" dirty="0" smtClean="0">
                <a:latin typeface="+mj-lt"/>
              </a:rPr>
              <a:t>. Нефтекумска</a:t>
            </a:r>
          </a:p>
          <a:p>
            <a:pPr algn="l"/>
            <a:r>
              <a:rPr lang="ru-RU" sz="1800" b="1" dirty="0" err="1" smtClean="0">
                <a:latin typeface="+mj-lt"/>
              </a:rPr>
              <a:t>Дулишкович</a:t>
            </a:r>
            <a:r>
              <a:rPr lang="ru-RU" sz="1800" b="1" dirty="0" smtClean="0">
                <a:latin typeface="+mj-lt"/>
              </a:rPr>
              <a:t> </a:t>
            </a:r>
            <a:r>
              <a:rPr lang="ru-RU" sz="1800" b="1" dirty="0" smtClean="0">
                <a:latin typeface="+mj-lt"/>
              </a:rPr>
              <a:t>С.Н.</a:t>
            </a:r>
            <a:endParaRPr lang="ru-RU" sz="1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103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9550" y="155575"/>
            <a:ext cx="9525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270000" y="449349"/>
            <a:ext cx="10922000" cy="38201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u="sng" dirty="0" smtClean="0">
                <a:solidFill>
                  <a:srgbClr val="222222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ИНТЕРАКТИВНОСТЬ</a:t>
            </a:r>
            <a:endParaRPr lang="ru-RU" sz="2000" b="1" u="sng" dirty="0" smtClean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rgbClr val="222222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Ошибочно полагать, что обучение в удаленном режиме полностью исключает интерактивное взаимодействие участников образовательного процесса. В некоторых случаях оно даже более эффективно, так как позволяет учесть возможности каждого без исключений. Вы свободно можете организовывать обсуждение в группах, общаться как на этапе изучения нового материала, так и на этапе выполнения заданий. Для этих целей необходимо правильно подобрать образовательный портал, либо создать качественную обратную связь с использованием мессенджера или чата. Постарайтесь создать некоторые задания для выполнения в группе – общий проект, комплексная задача с распределением ролей и т.д. Все это можно реализовать с помощью современных технологий открытых документов, </a:t>
            </a:r>
            <a:r>
              <a:rPr lang="ru-RU" b="1" dirty="0" err="1" smtClean="0">
                <a:solidFill>
                  <a:srgbClr val="222222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вебинаров</a:t>
            </a:r>
            <a:r>
              <a:rPr lang="ru-RU" b="1" dirty="0" smtClean="0">
                <a:solidFill>
                  <a:srgbClr val="222222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, сетевых ресурсов.</a:t>
            </a:r>
            <a:endParaRPr lang="ru-RU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4494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7650" y="206375"/>
            <a:ext cx="9525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041400" y="363289"/>
            <a:ext cx="10058400" cy="39846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u="sng" dirty="0" smtClean="0">
                <a:solidFill>
                  <a:srgbClr val="222222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ПОМНИТЕ О РОДИТЕЛЯХ</a:t>
            </a:r>
            <a:endParaRPr lang="ru-RU" sz="2000" b="1" u="sng" dirty="0" smtClean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222222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Переход на новую форму обучения неизбежно вызывает у родителей школьников много вопросов. Создайте подробную памятку с ответами на наиболее важные из них: как будет организовано обучение, в какие часы оно будет проходить, где искать домашнее задание, когда и как проходят консультации, где и каким образом можно будет увидеть результаты обучения их детей.</a:t>
            </a:r>
            <a:endParaRPr lang="ru-RU" sz="2000" b="1" dirty="0" smtClean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222222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Откройте для родителей общий чат с использованием любого мессенджера (</a:t>
            </a:r>
            <a:r>
              <a:rPr lang="ru-RU" b="1" dirty="0" err="1" smtClean="0">
                <a:solidFill>
                  <a:srgbClr val="222222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WhatsApp</a:t>
            </a:r>
            <a:r>
              <a:rPr lang="ru-RU" b="1" dirty="0" smtClean="0">
                <a:solidFill>
                  <a:srgbClr val="222222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 smtClean="0">
                <a:solidFill>
                  <a:srgbClr val="222222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Viber</a:t>
            </a:r>
            <a:r>
              <a:rPr lang="ru-RU" b="1" dirty="0" smtClean="0">
                <a:solidFill>
                  <a:srgbClr val="222222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, электронный журнал).</a:t>
            </a:r>
            <a:endParaRPr lang="ru-RU" sz="2000" b="1" dirty="0" smtClean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222222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Отправьте памятку в общий чат.</a:t>
            </a:r>
            <a:endParaRPr lang="ru-RU" sz="2000" b="1" dirty="0" smtClean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222222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По возможности (в случае использования образовательных онлайн платформ) помогите родителям зарегистрироваться на них, чтобы они могли самостоятельно отслеживать процесс обучения своих детей.</a:t>
            </a:r>
            <a:endParaRPr lang="ru-RU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7434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150" y="193675"/>
            <a:ext cx="9525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136650" y="487056"/>
            <a:ext cx="10280650" cy="5194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u="sng" dirty="0" smtClean="0">
                <a:solidFill>
                  <a:srgbClr val="222222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НЕТ ИНТЕРНЕТА!</a:t>
            </a:r>
            <a:endParaRPr lang="ru-RU" sz="2000" b="1" u="sng" dirty="0" smtClean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222222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Нередко нам предстоит столкнуться с ситуацией отсутствия Интернета на дому у наших учеников. Это достаточно серьезная проблема, решать которую в удаленном режиме приходится с помощью физических носителей информации. Придется организовывать работу по изучению материала с использованием обычного учебника, распечатанных материалов и задачников. Помним о том, что перед каждым уроком ребенок должен получить четкую инструкцию по работе с этими носителями информации. А также предусмотреть все варианты обеспечения контроля освоения материала и своевременной доставки до ученика результатов Вашей проверки.</a:t>
            </a:r>
            <a:endParaRPr lang="ru-RU" sz="2000" b="1" dirty="0" smtClean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rgbClr val="222222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В этом случае необходимо очень четко отработать систему доставки материалов от учителя до ученика и обратно. Может быть, это будет обычная коробочка или почтовый ящик в холле вашей школы или индивидуальные консультации с учениками, все зависит от вашей фантазии и степени ограничений в общении с учениками и их родителями.</a:t>
            </a:r>
            <a:endParaRPr lang="ru-RU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3218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1150" y="180975"/>
            <a:ext cx="9525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263650" y="429975"/>
            <a:ext cx="10013950" cy="3160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u="sng" dirty="0" smtClean="0">
                <a:solidFill>
                  <a:srgbClr val="222222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КТО ПОМОЖЕТ УЧИТЕЛЮ?</a:t>
            </a:r>
            <a:endParaRPr lang="ru-RU" sz="2000" b="1" u="sng" dirty="0" smtClean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222222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На все вопросы по организации дистанционного обучения вам готовы ответить специалисты </a:t>
            </a:r>
            <a:r>
              <a:rPr lang="ru-RU" b="1" dirty="0" smtClean="0">
                <a:solidFill>
                  <a:srgbClr val="222222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Ставропольский краевой институт развития образования повышения квалификации и переподготовки работников </a:t>
            </a:r>
            <a:r>
              <a:rPr lang="ru-RU" b="1" dirty="0" smtClean="0">
                <a:solidFill>
                  <a:srgbClr val="222222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образования</a:t>
            </a:r>
            <a:r>
              <a:rPr lang="ru-RU" b="1" dirty="0" smtClean="0">
                <a:solidFill>
                  <a:srgbClr val="222222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. Для этого организована горячая линия для учителей-предметников в каждом сетевом сообществе. </a:t>
            </a:r>
            <a:endParaRPr lang="ru-RU" b="1" dirty="0">
              <a:solidFill>
                <a:srgbClr val="222222"/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222222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Многие компании организуют специальные </a:t>
            </a:r>
            <a:r>
              <a:rPr lang="ru-RU" b="1" dirty="0" err="1" smtClean="0">
                <a:solidFill>
                  <a:srgbClr val="222222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вебинары</a:t>
            </a:r>
            <a:r>
              <a:rPr lang="ru-RU" b="1" dirty="0" smtClean="0">
                <a:solidFill>
                  <a:srgbClr val="222222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по работе с их ресурсами при организации дистанционного обучения.</a:t>
            </a:r>
            <a:endParaRPr lang="ru-RU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80720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6900" y="1949364"/>
            <a:ext cx="11049000" cy="23529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srgbClr val="212529"/>
                </a:solidFill>
                <a:effectLst/>
                <a:latin typeface="Calibri Light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Дистанционное обучение является сложным процессом. Однако существование современных образовательных ресурсов призвано облегчить задачи учителя по организации изучения материала и контроля его освоения. Только важно правильно подобрать материал и поддерживать связь со своими учениками, постоянно давая понять, что Вы рядом с ними и учение является Вашей общей важной задачей.</a:t>
            </a:r>
            <a:endParaRPr lang="ru-RU" sz="2000" b="1" dirty="0">
              <a:effectLst/>
              <a:latin typeface="Calibri Light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862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6850" y="168275"/>
            <a:ext cx="9525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149350" y="292100"/>
            <a:ext cx="10782300" cy="5420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ru-RU" b="1" u="sng" dirty="0" smtClean="0">
                <a:solidFill>
                  <a:srgbClr val="222222"/>
                </a:solidFill>
                <a:effectLst/>
                <a:latin typeface="Calibri Light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ПОДГОТОВЬТЕСЬ</a:t>
            </a:r>
            <a:endParaRPr lang="ru-RU" sz="2000" b="1" u="sng" dirty="0" smtClean="0">
              <a:effectLst/>
              <a:latin typeface="Calibri Light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222222"/>
                </a:solidFill>
                <a:effectLst/>
                <a:latin typeface="Calibri Light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первую очередь необходимо настроить себя и своих учеников на то, что дистанционное обучение такое же серьезное, как и в классе, но между вами будет расстояние. Ученики должны проявить больше старательности в самостоятельном изучении материала, а контроль будет осуществляться с помощью оценки выполнения ими заданий, которые Вы дадите им дистанционно.</a:t>
            </a:r>
            <a:endParaRPr lang="ru-RU" sz="2000" b="1" dirty="0" smtClean="0">
              <a:effectLst/>
              <a:latin typeface="Calibri Light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222222"/>
                </a:solidFill>
                <a:effectLst/>
                <a:latin typeface="Calibri Light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Пересмотрите свою рабочую программу (определитесь, какие темы из оставшихся необходимо в обязательном порядке изучить в этом году, какие можно перенести на следующий учебный год; какой материал необходимо повторить; какие умения и навыки у учеников необходимо отработать) и составьте новое календарно-тематическое планирование с учетом применения дистанционных образовательных технологий.</a:t>
            </a:r>
            <a:endParaRPr lang="ru-RU" sz="2000" b="1" dirty="0" smtClean="0">
              <a:effectLst/>
              <a:latin typeface="Calibri Light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rgbClr val="222222"/>
                </a:solidFill>
                <a:effectLst/>
                <a:latin typeface="Calibri Light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что нужно обратить внимание при корректировке рабочей программы? </a:t>
            </a:r>
            <a:r>
              <a:rPr lang="ru-RU" b="1" i="1" dirty="0" smtClean="0">
                <a:solidFill>
                  <a:srgbClr val="222222"/>
                </a:solidFill>
                <a:effectLst/>
                <a:latin typeface="Calibri Light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сохранение перечня планируемых образовательных результатов.</a:t>
            </a:r>
            <a:endParaRPr lang="ru-RU" b="1" dirty="0">
              <a:latin typeface="Calibri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272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150" y="187554"/>
            <a:ext cx="9525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998864" y="307216"/>
            <a:ext cx="10363200" cy="44608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ru-RU" b="1" u="sng" dirty="0" smtClean="0">
                <a:solidFill>
                  <a:srgbClr val="222222"/>
                </a:solidFill>
                <a:effectLst/>
                <a:latin typeface="Calibri Light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ВЫБЕРИТЕ ПЛАТФОРМУ ОБУЧЕНИЯ</a:t>
            </a:r>
            <a:endParaRPr lang="ru-RU" sz="2000" b="1" u="sng" dirty="0" smtClean="0">
              <a:effectLst/>
              <a:latin typeface="Calibri Light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222222"/>
                </a:solidFill>
                <a:effectLst/>
                <a:latin typeface="Calibri Light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Необходимо выбрать платформу взаимодействия с учениками – именно здесь Вы будете размещать (присылать) материалы для изучения и формы для выполнения заданий. Это очень важный момент, так как от платформы, содержащей образовательный контент, зависит качество освоения материала.</a:t>
            </a:r>
            <a:endParaRPr lang="ru-RU" sz="2000" b="1" dirty="0" smtClean="0">
              <a:effectLst/>
              <a:latin typeface="Calibri Light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rgbClr val="222222"/>
                </a:solidFill>
                <a:effectLst/>
                <a:latin typeface="Calibri Light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 можете просто подобрать ссылки разных ресурсов сети Интернет для самостоятельного изучения, выполнения тестов и онлайн-упражнений или написать собственные тексты, создать видео, презентации и тесты с использованием различных сервисов сети Интернет. Однако более комплексная реализация обучения с изучением нового материала, с его закреплением и проверками может быть полноценно осуществлена в едином подходе и для этого рекомендуется использовать образовательные онлайн платформы.</a:t>
            </a:r>
            <a:endParaRPr lang="ru-RU" b="1" dirty="0">
              <a:latin typeface="Calibri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8227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322" y="0"/>
            <a:ext cx="9525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939800" y="90702"/>
            <a:ext cx="11074400" cy="6172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u="sng" dirty="0" smtClean="0">
                <a:solidFill>
                  <a:srgbClr val="222222"/>
                </a:solidFill>
                <a:effectLst/>
                <a:latin typeface="Calibri Light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ОПРЕДЕЛИТЕСЬ С ФОРМОЙ ДИСТАНЦИОННОГО ОБУЧЕНИЯ</a:t>
            </a:r>
            <a:endParaRPr lang="ru-RU" sz="2000" b="1" u="sng" dirty="0" smtClean="0">
              <a:effectLst/>
              <a:latin typeface="Calibri Light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222222"/>
                </a:solidFill>
                <a:effectLst/>
                <a:latin typeface="Calibri Light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Далее Вам необходимо определиться с формой дистанционного обучения. Если Вы хотите проводить занятия в режиме онлайн, собирая своих учеников к экранам, Вы можете воспользоваться бесплатными системами </a:t>
            </a:r>
            <a:r>
              <a:rPr lang="ru-RU" b="1" dirty="0" err="1" smtClean="0">
                <a:solidFill>
                  <a:srgbClr val="222222"/>
                </a:solidFill>
                <a:effectLst/>
                <a:latin typeface="Calibri Light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вебинаров</a:t>
            </a:r>
            <a:r>
              <a:rPr lang="ru-RU" b="1" dirty="0" smtClean="0">
                <a:solidFill>
                  <a:srgbClr val="222222"/>
                </a:solidFill>
                <a:effectLst/>
                <a:latin typeface="Calibri Light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(например, </a:t>
            </a:r>
            <a:r>
              <a:rPr lang="ru-RU" b="1" u="none" strike="noStrike" dirty="0" err="1" smtClean="0">
                <a:solidFill>
                  <a:srgbClr val="E7442F"/>
                </a:solidFill>
                <a:effectLst/>
                <a:latin typeface="Calibri Light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3" tooltip="Перейти на сайт"/>
              </a:rPr>
              <a:t>Google</a:t>
            </a:r>
            <a:r>
              <a:rPr lang="ru-RU" b="1" dirty="0" smtClean="0">
                <a:solidFill>
                  <a:srgbClr val="222222"/>
                </a:solidFill>
                <a:effectLst/>
                <a:latin typeface="Calibri Light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b="1" u="none" strike="noStrike" dirty="0" err="1" smtClean="0">
                <a:solidFill>
                  <a:srgbClr val="E7442F"/>
                </a:solidFill>
                <a:effectLst/>
                <a:latin typeface="Calibri Light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4" tooltip="Перейти на сайт"/>
              </a:rPr>
              <a:t>Skype</a:t>
            </a:r>
            <a:r>
              <a:rPr lang="ru-RU" b="1" dirty="0" smtClean="0">
                <a:solidFill>
                  <a:srgbClr val="222222"/>
                </a:solidFill>
                <a:effectLst/>
                <a:latin typeface="Calibri Light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b="1" u="none" strike="noStrike" dirty="0" err="1" smtClean="0">
                <a:solidFill>
                  <a:srgbClr val="E7442F"/>
                </a:solidFill>
                <a:effectLst/>
                <a:latin typeface="Calibri Light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5" tooltip="Перейти на сайт"/>
              </a:rPr>
              <a:t>Zoom</a:t>
            </a:r>
            <a:r>
              <a:rPr lang="ru-RU" b="1" dirty="0" smtClean="0">
                <a:solidFill>
                  <a:srgbClr val="222222"/>
                </a:solidFill>
                <a:effectLst/>
                <a:latin typeface="Calibri Light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бесплатный сервис </a:t>
            </a:r>
            <a:r>
              <a:rPr lang="ru-RU" b="1" u="none" strike="noStrike" dirty="0" smtClean="0">
                <a:solidFill>
                  <a:srgbClr val="E7442F"/>
                </a:solidFill>
                <a:effectLst/>
                <a:latin typeface="Calibri Light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6" tooltip="Перейти на сайт"/>
              </a:rPr>
              <a:t>«Виртуальный класс» от </a:t>
            </a:r>
            <a:r>
              <a:rPr lang="ru-RU" b="1" u="none" strike="noStrike" dirty="0" err="1" smtClean="0">
                <a:solidFill>
                  <a:srgbClr val="E7442F"/>
                </a:solidFill>
                <a:effectLst/>
                <a:latin typeface="Calibri Light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6" tooltip="Перейти на сайт"/>
              </a:rPr>
              <a:t>Учи.Ру</a:t>
            </a:r>
            <a:r>
              <a:rPr lang="ru-RU" b="1" dirty="0" smtClean="0">
                <a:solidFill>
                  <a:srgbClr val="222222"/>
                </a:solidFill>
                <a:effectLst/>
                <a:latin typeface="Calibri Light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и др.).</a:t>
            </a:r>
            <a:endParaRPr lang="ru-RU" sz="2000" b="1" dirty="0" smtClean="0">
              <a:effectLst/>
              <a:latin typeface="Calibri Light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222222"/>
                </a:solidFill>
                <a:effectLst/>
                <a:latin typeface="Calibri Light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же Вы выбираете асинхронный режим обучения, при котором Вы и Ваши ученики работают с ресурсами в свободном друг от друга режиме, необходимо выбрать соответствующую образовательную онлайн платформу с онлайн-уроками. В настоящее время массово доступна Российская электронная школа; другие популярные разработчики контента сделали свои ресурсы также бесплатными на период карантина (краткий обзор образовательных онлайн-платформ и сервисов сети Интернет, которые можно использовать для организации дистанционного обучения размещены на вкладках </a:t>
            </a:r>
            <a:r>
              <a:rPr lang="ru-RU" b="1" u="none" strike="noStrike" dirty="0" smtClean="0">
                <a:solidFill>
                  <a:srgbClr val="E7442F"/>
                </a:solidFill>
                <a:effectLst/>
                <a:latin typeface="Calibri Light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7" tooltip="Перейти на вкладку"/>
              </a:rPr>
              <a:t>«Образовательные платформы»</a:t>
            </a:r>
            <a:r>
              <a:rPr lang="ru-RU" b="1" dirty="0" smtClean="0">
                <a:solidFill>
                  <a:srgbClr val="222222"/>
                </a:solidFill>
                <a:effectLst/>
                <a:latin typeface="Calibri Light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и </a:t>
            </a:r>
            <a:r>
              <a:rPr lang="ru-RU" b="1" u="none" strike="noStrike" dirty="0" smtClean="0">
                <a:solidFill>
                  <a:srgbClr val="E7442F"/>
                </a:solidFill>
                <a:effectLst/>
                <a:latin typeface="Calibri Light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8" tooltip="Перейти на вкладку"/>
              </a:rPr>
              <a:t>«Другие Ресурсы»</a:t>
            </a:r>
            <a:r>
              <a:rPr lang="ru-RU" b="1" dirty="0" smtClean="0">
                <a:solidFill>
                  <a:srgbClr val="222222"/>
                </a:solidFill>
                <a:effectLst/>
                <a:latin typeface="Calibri Light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dirty="0" smtClean="0">
              <a:effectLst/>
              <a:latin typeface="Calibri Light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222222"/>
                </a:solidFill>
                <a:effectLst/>
                <a:latin typeface="Calibri Light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же Вы хотите построить урок с использованием собственных материалов, то наиболее удобным инструментом для размещения заданий ученикам в этом контексте выступает электронный дневник с модулем домашних заданий. Вам необходимо разместить материалы (или ссылки на них) на диске (</a:t>
            </a:r>
            <a:r>
              <a:rPr lang="ru-RU" b="1" u="none" strike="noStrike" dirty="0" err="1" smtClean="0">
                <a:solidFill>
                  <a:srgbClr val="E7442F"/>
                </a:solidFill>
                <a:effectLst/>
                <a:latin typeface="Calibri Light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9" tooltip="Перейти на сайт"/>
              </a:rPr>
              <a:t>Google</a:t>
            </a:r>
            <a:r>
              <a:rPr lang="ru-RU" b="1" u="none" strike="noStrike" dirty="0" smtClean="0">
                <a:solidFill>
                  <a:srgbClr val="E7442F"/>
                </a:solidFill>
                <a:effectLst/>
                <a:latin typeface="Calibri Light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9" tooltip="Перейти на сайт"/>
              </a:rPr>
              <a:t> Диск</a:t>
            </a:r>
            <a:r>
              <a:rPr lang="ru-RU" b="1" dirty="0" smtClean="0">
                <a:solidFill>
                  <a:srgbClr val="222222"/>
                </a:solidFill>
                <a:effectLst/>
                <a:latin typeface="Calibri Light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b="1" u="none" strike="noStrike" dirty="0" err="1" smtClean="0">
                <a:solidFill>
                  <a:srgbClr val="E7442F"/>
                </a:solidFill>
                <a:effectLst/>
                <a:latin typeface="Calibri Light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10" tooltip="Перейти на сайт"/>
              </a:rPr>
              <a:t>Яндекс.Диск</a:t>
            </a:r>
            <a:r>
              <a:rPr lang="ru-RU" b="1" dirty="0" smtClean="0">
                <a:solidFill>
                  <a:srgbClr val="222222"/>
                </a:solidFill>
                <a:effectLst/>
                <a:latin typeface="Calibri Light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b="1" u="none" strike="noStrike" dirty="0" smtClean="0">
                <a:solidFill>
                  <a:srgbClr val="E7442F"/>
                </a:solidFill>
                <a:effectLst/>
                <a:latin typeface="Calibri Light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11" tooltip="Перейти на сайт"/>
              </a:rPr>
              <a:t>Облако Mail.ru</a:t>
            </a:r>
            <a:r>
              <a:rPr lang="ru-RU" b="1" dirty="0" smtClean="0">
                <a:solidFill>
                  <a:srgbClr val="222222"/>
                </a:solidFill>
                <a:effectLst/>
                <a:latin typeface="Calibri Light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и др.) и разместить в электронном журнале </a:t>
            </a:r>
            <a:r>
              <a:rPr lang="ru-RU" b="1" dirty="0" smtClean="0">
                <a:solidFill>
                  <a:srgbClr val="222222"/>
                </a:solidFill>
                <a:effectLst/>
                <a:latin typeface="Calibri Light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или в чате на </a:t>
            </a:r>
            <a:r>
              <a:rPr lang="ru-RU" b="1" dirty="0" smtClean="0">
                <a:solidFill>
                  <a:srgbClr val="222222"/>
                </a:solidFill>
                <a:effectLst/>
                <a:latin typeface="Calibri Light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них ссылку.</a:t>
            </a:r>
          </a:p>
          <a:p>
            <a:r>
              <a:rPr lang="ru-RU" b="1" dirty="0">
                <a:latin typeface="Calibri Light" pitchFamily="34" charset="0"/>
              </a:rPr>
              <a:t>ОБРАТИТЕ ВНИМАНИЕ</a:t>
            </a:r>
          </a:p>
          <a:p>
            <a:r>
              <a:rPr lang="ru-RU" b="1" dirty="0">
                <a:latin typeface="Calibri Light" pitchFamily="34" charset="0"/>
              </a:rPr>
              <a:t>При дистанционном обучении совершенно не обязательно требовать от учащихся выполнять домашнее задание, сидя за экраном компьютера; ученики могут выполнять задания в обычном режиме (в тетради), потом сфотографировать результат своей работы и прислать фотографию Вам.</a:t>
            </a:r>
            <a:endParaRPr lang="ru-RU" b="1" dirty="0" smtClean="0">
              <a:effectLst/>
              <a:latin typeface="Calibri Light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8043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650" y="257175"/>
            <a:ext cx="9525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327150" y="409575"/>
            <a:ext cx="10680700" cy="5915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u="sng" dirty="0" smtClean="0">
                <a:solidFill>
                  <a:srgbClr val="222222"/>
                </a:solidFill>
                <a:effectLst/>
                <a:latin typeface="Calibri Light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СОСТАВЬТЕ РАСПИСАНИЕ ЗАНЯТИЙ</a:t>
            </a:r>
            <a:endParaRPr lang="ru-RU" sz="2000" b="1" u="sng" dirty="0" smtClean="0">
              <a:effectLst/>
              <a:latin typeface="Calibri Light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222222"/>
                </a:solidFill>
                <a:effectLst/>
                <a:latin typeface="Calibri Light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Зафиксируйте «учебное время» (оптимально – первая половина дня), отведенное на освоение материала и выполнение заданий.  При составлении расписания помните:</a:t>
            </a:r>
            <a:endParaRPr lang="ru-RU" sz="2000" b="1" dirty="0" smtClean="0">
              <a:effectLst/>
              <a:latin typeface="Calibri Light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b="1" dirty="0" smtClean="0">
                <a:solidFill>
                  <a:srgbClr val="222222"/>
                </a:solidFill>
                <a:effectLst/>
                <a:latin typeface="Calibri Light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помимо Вас онлайн-обучение реализуют и другие Ваши коллеги, поэтому старайтесь не перегружать детей обилием материала; идеально – освоение материала и выполнение заданий одного урока должно занять у ребенка не более 45 минут – 1 часа;</a:t>
            </a:r>
            <a:endParaRPr lang="ru-RU" sz="2000" b="1" dirty="0" smtClean="0">
              <a:solidFill>
                <a:srgbClr val="222222"/>
              </a:solidFill>
              <a:effectLst/>
              <a:latin typeface="Calibri Light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b="1" dirty="0" smtClean="0">
                <a:solidFill>
                  <a:srgbClr val="222222"/>
                </a:solidFill>
                <a:effectLst/>
                <a:latin typeface="Calibri Light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 соблюдении санитарных норм (с учетом возраста ученика).</a:t>
            </a:r>
            <a:endParaRPr lang="ru-RU" sz="2000" b="1" dirty="0" smtClean="0">
              <a:solidFill>
                <a:srgbClr val="222222"/>
              </a:solidFill>
              <a:effectLst/>
              <a:latin typeface="Calibri Light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222222"/>
                </a:solidFill>
                <a:effectLst/>
                <a:latin typeface="Calibri Light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идеале Вам необходимо согласовать расписание занятий со своими коллегами. Учебный день в дистанционном формате разбейте не по урокам, а по блокам, которые хотите отработать. В рамках дистанционного обучения Вы можете делать дни-погружения (по предметам для младших школьников или по предметным областям для основной и старшей школы).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b="1" dirty="0" smtClean="0">
              <a:solidFill>
                <a:srgbClr val="222222"/>
              </a:solidFill>
              <a:effectLst/>
              <a:latin typeface="Calibri Light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latin typeface="Calibri Light" pitchFamily="34" charset="0"/>
              </a:rPr>
              <a:t>ПОМНИТЕ</a:t>
            </a:r>
          </a:p>
          <a:p>
            <a:r>
              <a:rPr lang="ru-RU" sz="2000" b="1" dirty="0">
                <a:latin typeface="Calibri Light" pitchFamily="34" charset="0"/>
              </a:rPr>
              <a:t>Расписание проведения занятий должно соблюдаться, и к моменту начала обучения все материалы должны быть созданы (подобраны), размещены в соответствующих местах и доведены до детей (и их родителей).</a:t>
            </a:r>
            <a:endParaRPr lang="ru-RU" sz="2000" b="1" dirty="0">
              <a:effectLst/>
              <a:latin typeface="Calibri Light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44292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6050" y="180975"/>
            <a:ext cx="9525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863600" y="171450"/>
            <a:ext cx="11226800" cy="2551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u="sng" dirty="0" smtClean="0">
                <a:solidFill>
                  <a:srgbClr val="222222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ОБРАТНАЯ СВЯЗЬ С УЧЕНИКАМИ</a:t>
            </a:r>
            <a:endParaRPr lang="ru-RU" sz="2000" b="1" u="sng" dirty="0" smtClean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222222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Контакт с учениками в дистанционном обучении – самое важное. Вам необходимо постоянно знать, понятна ли поставленная задача ученикам, обеспечен ли полноценный доступ к материалам обучения и т. </a:t>
            </a:r>
            <a:r>
              <a:rPr lang="ru-RU" b="1" dirty="0" smtClean="0">
                <a:solidFill>
                  <a:srgbClr val="222222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д.</a:t>
            </a:r>
            <a:endParaRPr lang="ru-RU" sz="2000" b="1" dirty="0" smtClean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222222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b="1" dirty="0" smtClean="0">
                <a:solidFill>
                  <a:srgbClr val="222222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общения с учениками </a:t>
            </a:r>
            <a:r>
              <a:rPr lang="ru-RU" b="1" dirty="0" smtClean="0">
                <a:solidFill>
                  <a:srgbClr val="222222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можно </a:t>
            </a:r>
            <a:r>
              <a:rPr lang="ru-RU" b="1" dirty="0" smtClean="0">
                <a:solidFill>
                  <a:srgbClr val="222222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использовать: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solidFill>
                <a:srgbClr val="222222"/>
              </a:solidFill>
              <a:effectLst/>
              <a:latin typeface="Open Sans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/>
          <a:srcRect l="5156" r="16926" b="6287"/>
          <a:stretch>
            <a:fillRect/>
          </a:stretch>
        </p:blipFill>
        <p:spPr>
          <a:xfrm>
            <a:off x="2730674" y="1747263"/>
            <a:ext cx="6976997" cy="494789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861276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6850" y="104775"/>
            <a:ext cx="9525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51145" y="162839"/>
            <a:ext cx="11298477" cy="3981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222222"/>
                </a:solidFill>
                <a:effectLst/>
                <a:latin typeface="Open Sans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ru-RU" b="1" u="sng" dirty="0" smtClean="0">
                <a:solidFill>
                  <a:srgbClr val="222222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УРОК (ЗАБУДЬТЕ ПРО ПРИВЫЧНУЮ ФОРМУ </a:t>
            </a:r>
            <a:r>
              <a:rPr lang="ru-RU" b="1" u="sng" dirty="0" smtClean="0">
                <a:solidFill>
                  <a:srgbClr val="222222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УРОКА)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u="sng" dirty="0" smtClean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b="1" dirty="0" smtClean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b="1" dirty="0" smtClean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Одно из условий эффективной удаленной работы – это частая смена заданий и много практики. Ведь детям сложно воспринимать и усваивать большой объем информации или длительное время выполнять одно задание. Создайте урок из нескольких видов заданий, например, 5–10 минут на просмотр видео, 10 минут на выполнение заданий и 10 минут на письмо от руки.</a:t>
            </a:r>
            <a:endParaRPr lang="ru-RU" b="1" dirty="0" smtClean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Обязательно предусмотрите разбор домашнего задания (индивидуальные ошибки необходимо сообщать ученику лично, а о достижениях и интересных вариантах решения нужно сообщать всем; также желательно предусмотреть общий обзор успехов и неудач учеников при его выполнении, разъяснение сложных моментов и т. п.). Делать это можно в текстовом виде или с помощью короткого видео-обзора (который можно записать на телефон и разместить в месте Вашего общения с учениками</a:t>
            </a:r>
            <a:r>
              <a:rPr lang="ru-RU" b="1" dirty="0" smtClean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 smtClean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0594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7890" y="670939"/>
            <a:ext cx="11711836" cy="4427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Теперь немного о содержании дистанционных уроков – тех материалах, с помощью которых Вы будете организовывать изучение нового материала. Мы рекомендуем критически подойти к качеству материалов, которые Вы предлагаете своим ученикам и используйте в своей работе, их освоение (чтение, осмысление, выполнение заданий первичной проверки понимания и закрепления) не должно занимать более 45 минут – 1 часа:</a:t>
            </a:r>
            <a:endParaRPr lang="ru-RU" b="1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Избегайте длинных текстов. Оставьте в тексте самое важное, сделав пометки о наличии дополнительного материала в случае, если тема ребенка заинтересовала.</a:t>
            </a:r>
            <a:endParaRPr lang="ru-RU" b="1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Структурируйте текст, текст должен быть разбит на части. Желательно краткое подведение итогов вышеизложенного в конце текста.</a:t>
            </a:r>
            <a:endParaRPr lang="ru-RU" b="1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Используйте тексты с </a:t>
            </a:r>
            <a:r>
              <a:rPr lang="ru-RU" b="1" dirty="0" err="1" smtClean="0">
                <a:ea typeface="Times New Roman" panose="02020603050405020304" pitchFamily="18" charset="0"/>
                <a:cs typeface="Times New Roman" panose="02020603050405020304" pitchFamily="18" charset="0"/>
              </a:rPr>
              <a:t>инфографикой</a:t>
            </a:r>
            <a:r>
              <a:rPr lang="ru-RU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– схемы и прочая визуализация позволяют более качественно понять материал и запомнить его.</a:t>
            </a:r>
            <a:endParaRPr lang="ru-RU" b="1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Задания и учебные блоки должны быть сбалансированными по объему и сложности.</a:t>
            </a:r>
            <a:endParaRPr lang="ru-RU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7800" y="687197"/>
            <a:ext cx="11696700" cy="4981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u="sng" dirty="0" smtClean="0">
                <a:solidFill>
                  <a:srgbClr val="222222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Наряду с этим помните:</a:t>
            </a:r>
            <a:endParaRPr lang="ru-RU" sz="2000" b="1" u="sng" dirty="0" smtClean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b="1" dirty="0" smtClean="0">
                <a:solidFill>
                  <a:srgbClr val="222222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при дистанционном обучении ученикам надо чётко обозначить время, когда нужно самостоятельно выполнить те задания, которые Вы им дадите. Часть заданий они могут выполнять в отведенное для занятия время (особенно легко это сделать при использовании образовательных онлайн платформ). Это позволит Вам сразу видеть прогресс ребенка и корректировать работу по необходимости;</a:t>
            </a:r>
            <a:endParaRPr lang="ru-RU" sz="2000" b="1" dirty="0" smtClean="0">
              <a:solidFill>
                <a:srgbClr val="222222"/>
              </a:solidFill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b="1" dirty="0" smtClean="0">
                <a:solidFill>
                  <a:srgbClr val="222222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при дистанционном обучении, как никогда, ученикам важно понимать, как и за что Вы будете их оценивать. Обязательно сообщайте про это при выдаче домашнего задания!</a:t>
            </a:r>
            <a:br>
              <a:rPr lang="ru-RU" b="1" dirty="0" smtClean="0">
                <a:solidFill>
                  <a:srgbClr val="222222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222222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Для оценивания Вы можете использовать возможности онлайн платформ, можно выставлять оценки по итогам опроса в режиме видеоконференций или выставлять оценки на основании заранее оговоренных критериях оценивания.</a:t>
            </a:r>
            <a:endParaRPr lang="ru-RU" sz="2000" b="1" dirty="0" smtClean="0">
              <a:solidFill>
                <a:srgbClr val="222222"/>
              </a:solidFill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b="1" dirty="0" smtClean="0">
                <a:solidFill>
                  <a:srgbClr val="222222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задания с открытым ответом и присланные на проверку Вам материалы должны быть оценены не позднее, чем за 3 часа до начала нового занятия, иначе ученики потеряют мотивацию и ощущение серьезности дистанционного урока;</a:t>
            </a:r>
            <a:endParaRPr lang="ru-RU" sz="2000" b="1" dirty="0" smtClean="0">
              <a:solidFill>
                <a:srgbClr val="222222"/>
              </a:solidFill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222222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что для обеспечения полноценного отдыха детей недопустимо давать домашние задания на понедельник в пятницу вечером; задания, выданные в этот период обречены быть не выполненными.</a:t>
            </a:r>
            <a:endParaRPr lang="ru-RU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09123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1112</Words>
  <Application>Microsoft Office PowerPoint</Application>
  <PresentationFormat>Произвольный</PresentationFormat>
  <Paragraphs>57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    Как педагогу перейти  на дистанционное обучение  (алгоритм проведения цикла занятий с использованием дистанционных образовательных технологий)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педагогу перейти  на дистанционное обучение (алгоритм проведения цикла занятий с использованием дистанционных образовательных технологий)</dc:title>
  <dc:creator>Админ</dc:creator>
  <cp:lastModifiedBy>Persona</cp:lastModifiedBy>
  <cp:revision>11</cp:revision>
  <dcterms:created xsi:type="dcterms:W3CDTF">2020-11-05T06:28:19Z</dcterms:created>
  <dcterms:modified xsi:type="dcterms:W3CDTF">2020-11-06T09:27:51Z</dcterms:modified>
</cp:coreProperties>
</file>