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8" r:id="rId4"/>
    <p:sldId id="260" r:id="rId5"/>
    <p:sldId id="259" r:id="rId6"/>
    <p:sldId id="273" r:id="rId7"/>
    <p:sldId id="274" r:id="rId8"/>
    <p:sldId id="279" r:id="rId9"/>
    <p:sldId id="275" r:id="rId10"/>
    <p:sldId id="276" r:id="rId11"/>
    <p:sldId id="277" r:id="rId12"/>
    <p:sldId id="272" r:id="rId13"/>
    <p:sldId id="261" r:id="rId14"/>
    <p:sldId id="262" r:id="rId15"/>
    <p:sldId id="263" r:id="rId16"/>
    <p:sldId id="264" r:id="rId17"/>
    <p:sldId id="265" r:id="rId18"/>
    <p:sldId id="266" r:id="rId19"/>
    <p:sldId id="257" r:id="rId20"/>
    <p:sldId id="270" r:id="rId21"/>
    <p:sldId id="271" r:id="rId22"/>
    <p:sldId id="268" r:id="rId23"/>
    <p:sldId id="278"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16" autoAdjust="0"/>
    <p:restoredTop sz="94660"/>
  </p:normalViewPr>
  <p:slideViewPr>
    <p:cSldViewPr snapToGrid="0">
      <p:cViewPr varScale="1">
        <p:scale>
          <a:sx n="70" d="100"/>
          <a:sy n="70" d="100"/>
        </p:scale>
        <p:origin x="-378"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3764777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153271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1164197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28695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236014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4251795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3774993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1155353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237597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377326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0744FF2-50B8-42A6-8F91-0FA536420605}" type="datetimeFigureOut">
              <a:rPr lang="ru-RU" smtClean="0"/>
              <a:pPr/>
              <a:t>10.11.2020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35424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44FF2-50B8-42A6-8F91-0FA536420605}" type="datetimeFigureOut">
              <a:rPr lang="ru-RU" smtClean="0"/>
              <a:pPr/>
              <a:t>10.11.2020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D87F6-E8B9-4131-89F8-4CD58FEAD256}" type="slidenum">
              <a:rPr lang="ru-RU" smtClean="0"/>
              <a:pPr/>
              <a:t>‹#›</a:t>
            </a:fld>
            <a:endParaRPr lang="ru-RU"/>
          </a:p>
        </p:txBody>
      </p:sp>
    </p:spTree>
    <p:extLst>
      <p:ext uri="{BB962C8B-B14F-4D97-AF65-F5344CB8AC3E}">
        <p14:creationId xmlns:p14="http://schemas.microsoft.com/office/powerpoint/2010/main" xmlns="" val="732090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latin typeface="Times New Roman" panose="02020603050405020304" pitchFamily="18" charset="0"/>
                <a:cs typeface="Times New Roman" panose="02020603050405020304" pitchFamily="18" charset="0"/>
              </a:rPr>
              <a:t>«Мобильные устройства помощники, или проблема»</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50855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5800" y="1244600"/>
            <a:ext cx="10858500" cy="3970318"/>
          </a:xfrm>
          <a:prstGeom prst="rect">
            <a:avLst/>
          </a:prstGeom>
        </p:spPr>
        <p:txBody>
          <a:bodyPr wrap="square">
            <a:spAutoFit/>
          </a:bodyPr>
          <a:lstStyle/>
          <a:p>
            <a:r>
              <a:rPr lang="ru-RU" sz="3600" dirty="0" smtClean="0">
                <a:latin typeface="Times New Roman" panose="02020603050405020304" pitchFamily="18" charset="0"/>
                <a:cs typeface="Times New Roman" panose="02020603050405020304" pitchFamily="18" charset="0"/>
              </a:rPr>
              <a:t>Мировой опыт BYOD (аббревиатура от “</a:t>
            </a:r>
            <a:r>
              <a:rPr lang="ru-RU" sz="3600" dirty="0" err="1" smtClean="0">
                <a:latin typeface="Times New Roman" panose="02020603050405020304" pitchFamily="18" charset="0"/>
                <a:cs typeface="Times New Roman" panose="02020603050405020304" pitchFamily="18" charset="0"/>
              </a:rPr>
              <a:t>Bring</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your</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own</a:t>
            </a:r>
            <a:r>
              <a:rPr lang="ru-RU" sz="3600" dirty="0" smtClean="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device</a:t>
            </a:r>
            <a:r>
              <a:rPr lang="ru-RU" sz="3600" dirty="0" smtClean="0">
                <a:latin typeface="Times New Roman" panose="02020603050405020304" pitchFamily="18" charset="0"/>
                <a:cs typeface="Times New Roman" panose="02020603050405020304" pitchFamily="18" charset="0"/>
              </a:rPr>
              <a:t>” – “принеси свой гаджет”) говорит о том, что телефоны надо не отбирать, а </a:t>
            </a:r>
            <a:r>
              <a:rPr lang="ru-RU" sz="3600" b="1" dirty="0" smtClean="0">
                <a:latin typeface="Times New Roman" panose="02020603050405020304" pitchFamily="18" charset="0"/>
                <a:cs typeface="Times New Roman" panose="02020603050405020304" pitchFamily="18" charset="0"/>
              </a:rPr>
              <a:t>загружать работой во время урока. </a:t>
            </a:r>
            <a:r>
              <a:rPr lang="ru-RU" sz="3600" dirty="0" smtClean="0">
                <a:latin typeface="Times New Roman" panose="02020603050405020304" pitchFamily="18" charset="0"/>
                <a:cs typeface="Times New Roman" panose="02020603050405020304" pitchFamily="18" charset="0"/>
              </a:rPr>
              <a:t>Если учителю не получается  воспрепятствовать цифровой революции, то надо её возглавить. В помощь учителю образовательные онлайн-платформы, у которых есть мобильная версия.</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21989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1800" y="1130300"/>
            <a:ext cx="11506200" cy="5509200"/>
          </a:xfrm>
          <a:prstGeom prst="rect">
            <a:avLst/>
          </a:prstGeom>
        </p:spPr>
        <p:txBody>
          <a:bodyPr wrap="square">
            <a:spAutoFit/>
          </a:bodyPr>
          <a:lstStyle/>
          <a:p>
            <a:pPr algn="just"/>
            <a:r>
              <a:rPr lang="ru-RU" sz="3200" dirty="0" smtClean="0">
                <a:latin typeface="Times New Roman" panose="02020603050405020304" pitchFamily="18" charset="0"/>
                <a:cs typeface="Times New Roman" panose="02020603050405020304" pitchFamily="18" charset="0"/>
              </a:rPr>
              <a:t>Другой вариант – если ученик выполнил все задания быстрее одноклассников и теперь скучает, да ещё и отвлекает других. В таком случае можно предложить ему самостоятельно выполнить несколько упражнений на </a:t>
            </a:r>
            <a:r>
              <a:rPr lang="ru-RU" sz="3200" dirty="0" err="1" smtClean="0">
                <a:latin typeface="Times New Roman" panose="02020603050405020304" pitchFamily="18" charset="0"/>
                <a:cs typeface="Times New Roman" panose="02020603050405020304" pitchFamily="18" charset="0"/>
              </a:rPr>
              <a:t>ЯКласс</a:t>
            </a:r>
            <a:r>
              <a:rPr lang="ru-RU" sz="3200" dirty="0" smtClean="0">
                <a:latin typeface="Times New Roman" panose="02020603050405020304" pitchFamily="18" charset="0"/>
                <a:cs typeface="Times New Roman" panose="02020603050405020304" pitchFamily="18" charset="0"/>
              </a:rPr>
              <a:t> через телефон. Здесь можно возразить: «Но он же будет списывать! Зашёл в поисковик и нашёл ответ». Безусловно, есть и такой вариант. Но в этой ситуации сыграет свою роль доверие учителя к ученику, которому разрешили поработать самостоятельно. Это же замотивирует и других школьников делать упражнения качественнее и быстрее, чтобы тоже позаниматься на онлайн-платформе.</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8745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0200" y="58847"/>
            <a:ext cx="11747500" cy="6370975"/>
          </a:xfrm>
          <a:prstGeom prst="rect">
            <a:avLst/>
          </a:prstGeom>
        </p:spPr>
        <p:txBody>
          <a:bodyPr wrap="square">
            <a:spAutoFit/>
          </a:bodyPr>
          <a:lstStyle/>
          <a:p>
            <a:pPr algn="ctr"/>
            <a:endParaRPr lang="ru-RU" sz="2000" b="1" dirty="0" smtClean="0">
              <a:latin typeface="Times New Roman" panose="02020603050405020304" pitchFamily="18" charset="0"/>
              <a:cs typeface="Times New Roman" panose="02020603050405020304" pitchFamily="18" charset="0"/>
            </a:endParaRPr>
          </a:p>
          <a:p>
            <a:pPr algn="ctr"/>
            <a:r>
              <a:rPr lang="ru-RU" sz="2400" b="1" dirty="0" smtClean="0">
                <a:latin typeface="Times New Roman" panose="02020603050405020304" pitchFamily="18" charset="0"/>
                <a:cs typeface="Times New Roman" panose="02020603050405020304" pitchFamily="18" charset="0"/>
              </a:rPr>
              <a:t>Достаточно давно создалась тенденция самостоятельного использования учащимися мобильных устройств во время учебы в качестве:</a:t>
            </a:r>
          </a:p>
          <a:p>
            <a:pPr algn="ctr"/>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 коммуникатора – обмена информации между собой;</a:t>
            </a:r>
          </a:p>
          <a:p>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 фотоаппарата – фотографирования текста и т.п.;</a:t>
            </a:r>
          </a:p>
          <a:p>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 диктофона – записи голоса преподавателя, читающего лекцию;</a:t>
            </a:r>
          </a:p>
          <a:p>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 мобильного браузера – доступа к сайтам;</a:t>
            </a:r>
          </a:p>
          <a:p>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 аудиоплеера для прослушивания лекций со звуковым сопровождением;</a:t>
            </a:r>
          </a:p>
          <a:p>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 секундомера при проведении экспериментов;</a:t>
            </a:r>
          </a:p>
          <a:p>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 средства для перевода иностранных текстов.</a:t>
            </a:r>
          </a:p>
          <a:p>
            <a:endParaRPr lang="ru-RU" sz="2000" b="1" dirty="0" smtClean="0">
              <a:latin typeface="Times New Roman" panose="02020603050405020304" pitchFamily="18" charset="0"/>
              <a:cs typeface="Times New Roman" panose="02020603050405020304" pitchFamily="18" charset="0"/>
            </a:endParaRPr>
          </a:p>
          <a:p>
            <a:r>
              <a:rPr lang="ru-RU" sz="2000" b="1" dirty="0" smtClean="0">
                <a:latin typeface="Times New Roman" panose="02020603050405020304" pitchFamily="18" charset="0"/>
                <a:cs typeface="Times New Roman" panose="02020603050405020304" pitchFamily="18" charset="0"/>
              </a:rPr>
              <a:t>Одним из преимуществ использования мобильных технологий в ходе процесса обучения является то, что учащиеся получают доступ к контролю получаемой информации.</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63094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Мгновенная обратная связь</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и оценка результатов обучения</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На примере нескольких проектов было доказано, что мобильные технологии ускоряют процесс оценки результатов обучения и дают учащимся</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и преподавателям возможность быстрее отслеживать достигнутые успехи. Раньше учащимся приходилось днями или даже неделями ждать рекомендаций, основанных на оценке их знаний. Теперь же, благодаря интерактивным функциям мобильных устройств, ответ может быть получен</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практически мгновенно. Это дает учащимся возможность оперативно выявлять проблемы в обучении и повторять ключевые понятия.</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xmlns="" val="1147202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ru-RU" sz="2400" dirty="0" smtClean="0">
                <a:latin typeface="Times New Roman" panose="02020603050405020304" pitchFamily="18" charset="0"/>
                <a:cs typeface="Times New Roman" panose="02020603050405020304" pitchFamily="18" charset="0"/>
              </a:rPr>
              <a:t>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Некоторые</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математические приложения, доступные для смартфонов и базовых мобильных устройств, пошагово демонстрируют порядок решения задач,</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с которыми не справился ученик. Данная система оценок помогает накапливать знания, а не просто присваивает баллы, премирует успешных</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учеников или выдает дополнительные задания отстающим.</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Использование мобильных технологий повышает эффективность работы</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педагогов — благодаря автоматизации процессов распределения, сбора,</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анализа и документирования данных об оценках. Так, имеются мобильные приложения, с помощью которых учителя могут быстро оценивать</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знания учащихся, проверяя выполненные ими задания на чтение текстов.</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Обычно эти приложения работают с разными операционными системами, так что ученик может отвечать на контрольные вопросы со своего мобильного устройства, а не с устройства, предоставляемого образовательным учреждением.</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xmlns="" val="1057596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5200" y="1155700"/>
            <a:ext cx="11112500" cy="5016758"/>
          </a:xfrm>
          <a:prstGeom prst="rect">
            <a:avLst/>
          </a:prstGeom>
        </p:spPr>
        <p:txBody>
          <a:bodyPr wrap="square">
            <a:spAutoFit/>
          </a:bodyPr>
          <a:lstStyle/>
          <a:p>
            <a:pPr algn="just"/>
            <a:r>
              <a:rPr lang="ru-RU" sz="3200" dirty="0" smtClean="0">
                <a:latin typeface="Times New Roman" panose="02020603050405020304" pitchFamily="18" charset="0"/>
                <a:cs typeface="Times New Roman" panose="02020603050405020304" pitchFamily="18" charset="0"/>
              </a:rPr>
              <a:t>Оценка контрольных работ производится мгновенно</a:t>
            </a:r>
          </a:p>
          <a:p>
            <a:pPr algn="just"/>
            <a:r>
              <a:rPr lang="ru-RU" sz="3200" dirty="0" smtClean="0">
                <a:latin typeface="Times New Roman" panose="02020603050405020304" pitchFamily="18" charset="0"/>
                <a:cs typeface="Times New Roman" panose="02020603050405020304" pitchFamily="18" charset="0"/>
              </a:rPr>
              <a:t>и, при необходимости, отражается в журнале, дневнике или зачетной</a:t>
            </a:r>
          </a:p>
          <a:p>
            <a:pPr algn="just"/>
            <a:r>
              <a:rPr lang="ru-RU" sz="3200" dirty="0" smtClean="0">
                <a:latin typeface="Times New Roman" panose="02020603050405020304" pitchFamily="18" charset="0"/>
                <a:cs typeface="Times New Roman" panose="02020603050405020304" pitchFamily="18" charset="0"/>
              </a:rPr>
              <a:t>книжке; поэтому бумажные дневники, отметки красными чернилами или</a:t>
            </a:r>
          </a:p>
          <a:p>
            <a:pPr algn="just"/>
            <a:r>
              <a:rPr lang="ru-RU" sz="3200" dirty="0" smtClean="0">
                <a:latin typeface="Times New Roman" panose="02020603050405020304" pitchFamily="18" charset="0"/>
                <a:cs typeface="Times New Roman" panose="02020603050405020304" pitchFamily="18" charset="0"/>
              </a:rPr>
              <a:t>кропотливый ввод данных вручную постепенно уходит в прошлое. За счет</a:t>
            </a:r>
          </a:p>
          <a:p>
            <a:pPr algn="just"/>
            <a:r>
              <a:rPr lang="ru-RU" sz="3200" dirty="0" smtClean="0">
                <a:latin typeface="Times New Roman" panose="02020603050405020304" pitchFamily="18" charset="0"/>
                <a:cs typeface="Times New Roman" panose="02020603050405020304" pitchFamily="18" charset="0"/>
              </a:rPr>
              <a:t>быстрого решения трудоемких логических задач педагоги могут больше</a:t>
            </a:r>
          </a:p>
          <a:p>
            <a:pPr algn="just"/>
            <a:r>
              <a:rPr lang="ru-RU" sz="3200" dirty="0" smtClean="0">
                <a:latin typeface="Times New Roman" panose="02020603050405020304" pitchFamily="18" charset="0"/>
                <a:cs typeface="Times New Roman" panose="02020603050405020304" pitchFamily="18" charset="0"/>
              </a:rPr>
              <a:t>времени уделять непосредственной работе с учащимися.</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41857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12845"/>
            <a:ext cx="12192000" cy="6001643"/>
          </a:xfrm>
          <a:prstGeom prst="rect">
            <a:avLst/>
          </a:prstGeom>
        </p:spPr>
        <p:txBody>
          <a:bodyPr wrap="square">
            <a:spAutoFit/>
          </a:bodyPr>
          <a:lstStyle/>
          <a:p>
            <a:pPr algn="ctr"/>
            <a:r>
              <a:rPr lang="ru-RU" sz="2400" b="1" dirty="0" smtClean="0">
                <a:latin typeface="Times New Roman" panose="02020603050405020304" pitchFamily="18" charset="0"/>
                <a:cs typeface="Times New Roman" panose="02020603050405020304" pitchFamily="18" charset="0"/>
              </a:rPr>
              <a:t>Мгновенная обратная связь</a:t>
            </a:r>
          </a:p>
          <a:p>
            <a:pPr algn="ctr"/>
            <a:r>
              <a:rPr lang="ru-RU" sz="2400" b="1" dirty="0" smtClean="0">
                <a:latin typeface="Times New Roman" panose="02020603050405020304" pitchFamily="18" charset="0"/>
                <a:cs typeface="Times New Roman" panose="02020603050405020304" pitchFamily="18" charset="0"/>
              </a:rPr>
              <a:t>и оценка результатов обучения</a:t>
            </a:r>
          </a:p>
          <a:p>
            <a:pPr algn="ctr"/>
            <a:endParaRPr lang="ru-RU" sz="2400" b="1"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На примере нескольких проектов было доказано, что мобильные технологии ускоряют процесс оценки результатов обучения и дают учащимся</a:t>
            </a:r>
          </a:p>
          <a:p>
            <a:r>
              <a:rPr lang="ru-RU" sz="2400" dirty="0" smtClean="0">
                <a:latin typeface="Times New Roman" panose="02020603050405020304" pitchFamily="18" charset="0"/>
                <a:cs typeface="Times New Roman" panose="02020603050405020304" pitchFamily="18" charset="0"/>
              </a:rPr>
              <a:t>и преподавателям возможность быстрее отслеживать достигнутые успехи. Раньше учащимся приходилось днями или даже неделями ждать рекомендаций, основанных на оценке их знаний. Теперь же, благодаря интерактивным функциям мобильных устройств, ответ может быть получен</a:t>
            </a:r>
          </a:p>
          <a:p>
            <a:r>
              <a:rPr lang="ru-RU" sz="2400" dirty="0" smtClean="0">
                <a:latin typeface="Times New Roman" panose="02020603050405020304" pitchFamily="18" charset="0"/>
                <a:cs typeface="Times New Roman" panose="02020603050405020304" pitchFamily="18" charset="0"/>
              </a:rPr>
              <a:t>практически мгновенно. Это дает учащимся возможность оперативно выявлять проблемы в обучении и повторять ключевые понятия. Некоторые</a:t>
            </a:r>
          </a:p>
          <a:p>
            <a:r>
              <a:rPr lang="ru-RU" sz="2400" dirty="0" smtClean="0">
                <a:latin typeface="Times New Roman" panose="02020603050405020304" pitchFamily="18" charset="0"/>
                <a:cs typeface="Times New Roman" panose="02020603050405020304" pitchFamily="18" charset="0"/>
              </a:rPr>
              <a:t>математические приложения, доступные для смартфонов и базовых мобильных устройств, пошагово демонстрируют порядок решения задач,</a:t>
            </a:r>
          </a:p>
          <a:p>
            <a:r>
              <a:rPr lang="ru-RU" sz="2400" dirty="0" smtClean="0">
                <a:latin typeface="Times New Roman" panose="02020603050405020304" pitchFamily="18" charset="0"/>
                <a:cs typeface="Times New Roman" panose="02020603050405020304" pitchFamily="18" charset="0"/>
              </a:rPr>
              <a:t>с которыми не справился ученик. Данная система оценок помогает накапливать знания, а не просто присваивает баллы, премирует успешных</a:t>
            </a:r>
          </a:p>
          <a:p>
            <a:r>
              <a:rPr lang="ru-RU" sz="2400" dirty="0" smtClean="0">
                <a:latin typeface="Times New Roman" panose="02020603050405020304" pitchFamily="18" charset="0"/>
                <a:cs typeface="Times New Roman" panose="02020603050405020304" pitchFamily="18" charset="0"/>
              </a:rPr>
              <a:t>учеников или выдает дополнительные задания отстающим.</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27132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7744"/>
            <a:ext cx="12052300" cy="5170646"/>
          </a:xfrm>
          <a:prstGeom prst="rect">
            <a:avLst/>
          </a:prstGeom>
        </p:spPr>
        <p:txBody>
          <a:bodyPr wrap="square">
            <a:spAutoFit/>
          </a:bodyPr>
          <a:lstStyle/>
          <a:p>
            <a:pPr algn="ctr"/>
            <a:r>
              <a:rPr lang="ru-RU" sz="2400" b="1" dirty="0" smtClean="0">
                <a:latin typeface="Times New Roman" panose="02020603050405020304" pitchFamily="18" charset="0"/>
                <a:cs typeface="Times New Roman" panose="02020603050405020304" pitchFamily="18" charset="0"/>
              </a:rPr>
              <a:t>Поддержка ситуационного обучения</a:t>
            </a:r>
          </a:p>
          <a:p>
            <a:r>
              <a:rPr lang="ru-RU" sz="2400" b="1" dirty="0" smtClean="0">
                <a:latin typeface="Times New Roman" panose="02020603050405020304" pitchFamily="18" charset="0"/>
                <a:cs typeface="Times New Roman" panose="02020603050405020304" pitchFamily="18" charset="0"/>
              </a:rPr>
              <a:t>По сравнению с традиционным процессом обучения в аудиториях, мобильные устройства позволяют переместить его в среду, максимально облегчающую понимание предмета. Оттолкнувшись от идеи аудиогида в музее, рассказывающего посетителям об интересных экспонатах</a:t>
            </a:r>
          </a:p>
          <a:p>
            <a:r>
              <a:rPr lang="ru-RU" sz="2400" b="1" dirty="0" smtClean="0">
                <a:latin typeface="Times New Roman" panose="02020603050405020304" pitchFamily="18" charset="0"/>
                <a:cs typeface="Times New Roman" panose="02020603050405020304" pitchFamily="18" charset="0"/>
              </a:rPr>
              <a:t>или картинах, разработчики-новаторы создали мобильные приложения,</a:t>
            </a:r>
          </a:p>
          <a:p>
            <a:r>
              <a:rPr lang="ru-RU" sz="2400" b="1" dirty="0" smtClean="0">
                <a:latin typeface="Times New Roman" panose="02020603050405020304" pitchFamily="18" charset="0"/>
                <a:cs typeface="Times New Roman" panose="02020603050405020304" pitchFamily="18" charset="0"/>
              </a:rPr>
              <a:t>предназначенные для изучения различных дисциплин, например истории или химии. Одни приложения превращаются в экскурсовода по городу, рассказывая о важнейших архитектурных объектах, их композиции,</a:t>
            </a:r>
          </a:p>
          <a:p>
            <a:r>
              <a:rPr lang="ru-RU" sz="2400" b="1" dirty="0" smtClean="0">
                <a:latin typeface="Times New Roman" panose="02020603050405020304" pitchFamily="18" charset="0"/>
                <a:cs typeface="Times New Roman" panose="02020603050405020304" pitchFamily="18" charset="0"/>
              </a:rPr>
              <a:t>конструкции и значении. Другие приложения приходят на помощь изучающим ботанику, предоставляя сведения о растениях по мере знакомства</a:t>
            </a:r>
          </a:p>
          <a:p>
            <a:r>
              <a:rPr lang="ru-RU" sz="2400" b="1" dirty="0" smtClean="0">
                <a:latin typeface="Times New Roman" panose="02020603050405020304" pitchFamily="18" charset="0"/>
                <a:cs typeface="Times New Roman" panose="02020603050405020304" pitchFamily="18" charset="0"/>
              </a:rPr>
              <a:t>с ними в среде естественного обитания. Мобильные устройства, по существу, придают буквальное значение изречению о том, что мир – это учебный класс.</a:t>
            </a:r>
          </a:p>
          <a:p>
            <a:endParaRPr lang="ru-RU" dirty="0"/>
          </a:p>
        </p:txBody>
      </p:sp>
    </p:spTree>
    <p:extLst>
      <p:ext uri="{BB962C8B-B14F-4D97-AF65-F5344CB8AC3E}">
        <p14:creationId xmlns:p14="http://schemas.microsoft.com/office/powerpoint/2010/main" xmlns="" val="1725965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1600"/>
            <a:ext cx="12192000" cy="6801862"/>
          </a:xfrm>
          <a:prstGeom prst="rect">
            <a:avLst/>
          </a:prstGeom>
        </p:spPr>
        <p:txBody>
          <a:bodyPr wrap="square">
            <a:spAutoFit/>
          </a:bodyPr>
          <a:lstStyle/>
          <a:p>
            <a:pPr algn="ctr"/>
            <a:r>
              <a:rPr lang="ru-RU" sz="2200" b="1" dirty="0" smtClean="0">
                <a:latin typeface="Times New Roman" panose="02020603050405020304" pitchFamily="18" charset="0"/>
                <a:cs typeface="Times New Roman" panose="02020603050405020304" pitchFamily="18" charset="0"/>
              </a:rPr>
              <a:t>Содействие безопасному, ответственному и разумному</a:t>
            </a:r>
          </a:p>
          <a:p>
            <a:pPr algn="ctr"/>
            <a:r>
              <a:rPr lang="ru-RU" sz="2200" b="1" dirty="0" smtClean="0">
                <a:latin typeface="Times New Roman" panose="02020603050405020304" pitchFamily="18" charset="0"/>
                <a:cs typeface="Times New Roman" panose="02020603050405020304" pitchFamily="18" charset="0"/>
              </a:rPr>
              <a:t>использованию мобильных технологий</a:t>
            </a:r>
          </a:p>
          <a:p>
            <a:endParaRPr lang="ru-RU" sz="2200" b="1" dirty="0">
              <a:latin typeface="Times New Roman" panose="02020603050405020304" pitchFamily="18" charset="0"/>
              <a:cs typeface="Times New Roman" panose="02020603050405020304" pitchFamily="18" charset="0"/>
            </a:endParaRPr>
          </a:p>
          <a:p>
            <a:r>
              <a:rPr lang="ru-RU" sz="2200" b="1" dirty="0" smtClean="0">
                <a:latin typeface="Times New Roman" panose="02020603050405020304" pitchFamily="18" charset="0"/>
                <a:cs typeface="Times New Roman" panose="02020603050405020304" pitchFamily="18" charset="0"/>
              </a:rPr>
              <a:t>Как и любые ИКТ, мобильные технологии могут быть использованы для доступа к нежелательным ресурсам и материалам. Неправильное использование мобильных устройств может порождать нежелательное поведение.</a:t>
            </a:r>
          </a:p>
          <a:p>
            <a:r>
              <a:rPr lang="ru-RU" sz="2200" b="1" dirty="0" smtClean="0">
                <a:latin typeface="Times New Roman" panose="02020603050405020304" pitchFamily="18" charset="0"/>
                <a:cs typeface="Times New Roman" panose="02020603050405020304" pitchFamily="18" charset="0"/>
              </a:rPr>
              <a:t> Однако поскольку мобильным технологиям не уделяется достаточно внимания либо их вовсе запрещают в образовательных учреждениях, преподаватели не имеют возможности рассказать учащимся об ответственном использовании мобильных</a:t>
            </a:r>
          </a:p>
          <a:p>
            <a:r>
              <a:rPr lang="ru-RU" sz="2200" b="1" dirty="0" smtClean="0">
                <a:latin typeface="Times New Roman" panose="02020603050405020304" pitchFamily="18" charset="0"/>
                <a:cs typeface="Times New Roman" panose="02020603050405020304" pitchFamily="18" charset="0"/>
              </a:rPr>
              <a:t>устройств. Школы — это самое подходящее, а во многих случаях и единственное место, где учащиеся могут ознакомиться с принципами правильного и эффективного использования мобильных устройств. Анализ данных, проведенный ЮНЕСКО, свидетельствует о том, что запрет использовать мобильные технологии в системе официального образования ни в коей мере не мешает</a:t>
            </a:r>
          </a:p>
          <a:p>
            <a:r>
              <a:rPr lang="ru-RU" sz="2200" b="1" dirty="0" smtClean="0">
                <a:latin typeface="Times New Roman" panose="02020603050405020304" pitchFamily="18" charset="0"/>
                <a:cs typeface="Times New Roman" panose="02020603050405020304" pitchFamily="18" charset="0"/>
              </a:rPr>
              <a:t>молодежи продолжать делать это. Школьным учреждениям, скорее, следует повышать уровень</a:t>
            </a:r>
          </a:p>
          <a:p>
            <a:r>
              <a:rPr lang="ru-RU" sz="2200" b="1" dirty="0" smtClean="0">
                <a:latin typeface="Times New Roman" panose="02020603050405020304" pitchFamily="18" charset="0"/>
                <a:cs typeface="Times New Roman" panose="02020603050405020304" pitchFamily="18" charset="0"/>
              </a:rPr>
              <a:t>осведомленности учащихся о принципах безопасного использования мобильных устройств и</a:t>
            </a:r>
          </a:p>
          <a:p>
            <a:r>
              <a:rPr lang="ru-RU" sz="2200" b="1" dirty="0" smtClean="0">
                <a:latin typeface="Times New Roman" panose="02020603050405020304" pitchFamily="18" charset="0"/>
                <a:cs typeface="Times New Roman" panose="02020603050405020304" pitchFamily="18" charset="0"/>
              </a:rPr>
              <a:t>снижать риски, связанные с открытым доступом к средствам связи и соответствующей информации, а также с длительным использованием Интернета или зависимостью от него.</a:t>
            </a:r>
          </a:p>
          <a:p>
            <a:endParaRPr lang="ru-RU" dirty="0"/>
          </a:p>
        </p:txBody>
      </p:sp>
    </p:spTree>
    <p:extLst>
      <p:ext uri="{BB962C8B-B14F-4D97-AF65-F5344CB8AC3E}">
        <p14:creationId xmlns:p14="http://schemas.microsoft.com/office/powerpoint/2010/main" xmlns="" val="913756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5100" y="177800"/>
            <a:ext cx="12026900" cy="6477000"/>
          </a:xfrm>
        </p:spPr>
        <p:txBody>
          <a:bodyPr>
            <a:noAutofit/>
          </a:bodyPr>
          <a:lstStyle/>
          <a:p>
            <a:pPr algn="l"/>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t>
            </a:r>
            <a:br>
              <a:rPr lang="ru-RU" sz="3200"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Например,  цифровой образовательный </a:t>
            </a:r>
            <a:r>
              <a:rPr lang="ru-RU" sz="3600" b="1" i="1" dirty="0" smtClean="0">
                <a:latin typeface="Times New Roman" panose="02020603050405020304" pitchFamily="18" charset="0"/>
                <a:cs typeface="Times New Roman" panose="02020603050405020304" pitchFamily="18" charset="0"/>
              </a:rPr>
              <a:t>ресурс </a:t>
            </a:r>
            <a:r>
              <a:rPr lang="ru-RU" sz="3600" b="1" i="1" dirty="0" err="1" smtClean="0">
                <a:latin typeface="Times New Roman" panose="02020603050405020304" pitchFamily="18" charset="0"/>
                <a:cs typeface="Times New Roman" panose="02020603050405020304" pitchFamily="18" charset="0"/>
              </a:rPr>
              <a:t>ЯКласс</a:t>
            </a:r>
            <a:r>
              <a:rPr lang="ru-RU" sz="3600" b="1" i="1" dirty="0" smtClean="0">
                <a:latin typeface="Times New Roman" panose="02020603050405020304" pitchFamily="18" charset="0"/>
                <a:cs typeface="Times New Roman" panose="02020603050405020304" pitchFamily="18" charset="0"/>
              </a:rPr>
              <a:t> </a:t>
            </a:r>
            <a:r>
              <a:rPr lang="ru-RU" sz="3600" dirty="0" smtClean="0">
                <a:latin typeface="Times New Roman" panose="02020603050405020304" pitchFamily="18" charset="0"/>
                <a:cs typeface="Times New Roman" panose="02020603050405020304" pitchFamily="18" charset="0"/>
              </a:rPr>
              <a:t>располагает огромной базой заданий (более 1,6 трлн) и теоретического материала. Зайти на сайт можно как с компьютера, так и с телефона. Доступ в режиме 24/7 позволяет получить доступ к знаниям в любой момент. Допустим, ребёнок пропускает урок, потому что сидит в очереди к врачу в поликлинике. Одноклассники пишут ему тему урока, и школьник может зайти со смартфона на </a:t>
            </a:r>
            <a:r>
              <a:rPr lang="ru-RU" sz="3600" dirty="0" err="1" smtClean="0">
                <a:latin typeface="Times New Roman" panose="02020603050405020304" pitchFamily="18" charset="0"/>
                <a:cs typeface="Times New Roman" panose="02020603050405020304" pitchFamily="18" charset="0"/>
              </a:rPr>
              <a:t>ЯКласс</a:t>
            </a:r>
            <a:r>
              <a:rPr lang="ru-RU" sz="3600" dirty="0" smtClean="0">
                <a:latin typeface="Times New Roman" panose="02020603050405020304" pitchFamily="18" charset="0"/>
                <a:cs typeface="Times New Roman" panose="02020603050405020304" pitchFamily="18" charset="0"/>
              </a:rPr>
              <a:t> и самостоятельно изучить материал – в мобильной версии есть доступ ко всей теории, размещённой на платформе.</a:t>
            </a:r>
            <a:br>
              <a:rPr lang="ru-RU" sz="3600" dirty="0" smtClean="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xmlns="" val="269311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3700" y="1166843"/>
            <a:ext cx="11798300" cy="5262979"/>
          </a:xfrm>
          <a:prstGeom prst="rect">
            <a:avLst/>
          </a:prstGeom>
        </p:spPr>
        <p:txBody>
          <a:bodyPr wrap="square">
            <a:spAutoFit/>
          </a:bodyPr>
          <a:lstStyle/>
          <a:p>
            <a:pPr algn="ctr"/>
            <a:r>
              <a:rPr lang="ru-RU" sz="3200" b="1" dirty="0" smtClean="0">
                <a:latin typeface="Times New Roman" panose="02020603050405020304" pitchFamily="18" charset="0"/>
                <a:cs typeface="Times New Roman" panose="02020603050405020304" pitchFamily="18" charset="0"/>
              </a:rPr>
              <a:t>Использование мобильных технологий для повышения</a:t>
            </a:r>
          </a:p>
          <a:p>
            <a:pPr algn="ctr"/>
            <a:r>
              <a:rPr lang="ru-RU" sz="3200" b="1" dirty="0" smtClean="0">
                <a:latin typeface="Times New Roman" panose="02020603050405020304" pitchFamily="18" charset="0"/>
                <a:cs typeface="Times New Roman" panose="02020603050405020304" pitchFamily="18" charset="0"/>
              </a:rPr>
              <a:t>качества управления коммуникациями и образовательным</a:t>
            </a:r>
          </a:p>
          <a:p>
            <a:pPr algn="ctr"/>
            <a:r>
              <a:rPr lang="ru-RU" sz="3200" b="1" dirty="0" smtClean="0">
                <a:latin typeface="Times New Roman" panose="02020603050405020304" pitchFamily="18" charset="0"/>
                <a:cs typeface="Times New Roman" panose="02020603050405020304" pitchFamily="18" charset="0"/>
              </a:rPr>
              <a:t>процессом</a:t>
            </a:r>
          </a:p>
          <a:p>
            <a:pPr algn="just"/>
            <a:r>
              <a:rPr lang="ru-RU" sz="2400" dirty="0" smtClean="0">
                <a:latin typeface="Times New Roman" panose="02020603050405020304" pitchFamily="18" charset="0"/>
                <a:cs typeface="Times New Roman" panose="02020603050405020304" pitchFamily="18" charset="0"/>
              </a:rPr>
              <a:t>   Мобильные технологии уже зарекомендовали себя как повышающие эффективность управления образовательным процессом, а также качество коммуникации между образовательными</a:t>
            </a:r>
          </a:p>
          <a:p>
            <a:pPr algn="just"/>
            <a:r>
              <a:rPr lang="ru-RU" sz="2400" dirty="0" smtClean="0">
                <a:latin typeface="Times New Roman" panose="02020603050405020304" pitchFamily="18" charset="0"/>
                <a:cs typeface="Times New Roman" panose="02020603050405020304" pitchFamily="18" charset="0"/>
              </a:rPr>
              <a:t>учреждениями, педагогами, учащимися и родителями. Эффективное решение с помощью мобильных технологий таких задач, как учет посещаемости и выставление оценок, позволяет преподавателям уделять больше времени собственно процессу обучения. Мобильные устройства</a:t>
            </a:r>
          </a:p>
          <a:p>
            <a:pPr algn="just"/>
            <a:r>
              <a:rPr lang="ru-RU" sz="2400" dirty="0" smtClean="0">
                <a:latin typeface="Times New Roman" panose="02020603050405020304" pitchFamily="18" charset="0"/>
                <a:cs typeface="Times New Roman" panose="02020603050405020304" pitchFamily="18" charset="0"/>
              </a:rPr>
              <a:t>упрощают сбор данных и повышают качество управления процессом обучения, особенно в образовательных системах, где отсутствует доступ в Интернет по линиям фиксированной связи.</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70231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3700" y="1075540"/>
            <a:ext cx="10528300" cy="5693866"/>
          </a:xfrm>
          <a:prstGeom prst="rect">
            <a:avLst/>
          </a:prstGeom>
        </p:spPr>
        <p:txBody>
          <a:bodyPr wrap="square">
            <a:spAutoFit/>
          </a:bodyPr>
          <a:lstStyle/>
          <a:p>
            <a:r>
              <a:rPr lang="ru-RU" sz="2800" b="1" i="1" dirty="0" smtClean="0">
                <a:latin typeface="Times New Roman" panose="02020603050405020304" pitchFamily="18" charset="0"/>
                <a:cs typeface="Times New Roman" panose="02020603050405020304" pitchFamily="18" charset="0"/>
              </a:rPr>
              <a:t>В мире, в котором растет зависимость от средств связи и доступа к информации,</a:t>
            </a:r>
          </a:p>
          <a:p>
            <a:r>
              <a:rPr lang="ru-RU" sz="2800" b="1" i="1" dirty="0" smtClean="0">
                <a:latin typeface="Times New Roman" panose="02020603050405020304" pitchFamily="18" charset="0"/>
                <a:cs typeface="Times New Roman" panose="02020603050405020304" pitchFamily="18" charset="0"/>
              </a:rPr>
              <a:t>мобильные устройства не будут преходящим явлением. Поскольку мощность</a:t>
            </a:r>
          </a:p>
          <a:p>
            <a:r>
              <a:rPr lang="ru-RU" sz="2800" b="1" i="1" dirty="0" smtClean="0">
                <a:latin typeface="Times New Roman" panose="02020603050405020304" pitchFamily="18" charset="0"/>
                <a:cs typeface="Times New Roman" panose="02020603050405020304" pitchFamily="18" charset="0"/>
              </a:rPr>
              <a:t>и возможности мобильных устройств постоянно растут, они могут шире</a:t>
            </a:r>
          </a:p>
          <a:p>
            <a:r>
              <a:rPr lang="ru-RU" sz="2800" b="1" i="1" dirty="0" smtClean="0">
                <a:latin typeface="Times New Roman" panose="02020603050405020304" pitchFamily="18" charset="0"/>
                <a:cs typeface="Times New Roman" panose="02020603050405020304" pitchFamily="18" charset="0"/>
              </a:rPr>
              <a:t>использоваться в качестве образовательных инструментов и занять центральное</a:t>
            </a:r>
          </a:p>
          <a:p>
            <a:r>
              <a:rPr lang="ru-RU" sz="2800" b="1" i="1" dirty="0" smtClean="0">
                <a:latin typeface="Times New Roman" panose="02020603050405020304" pitchFamily="18" charset="0"/>
                <a:cs typeface="Times New Roman" panose="02020603050405020304" pitchFamily="18" charset="0"/>
              </a:rPr>
              <a:t>место как в официальном, так и в неформальном образовании. По этим</a:t>
            </a:r>
          </a:p>
          <a:p>
            <a:r>
              <a:rPr lang="ru-RU" sz="2800" b="1" i="1" dirty="0" smtClean="0">
                <a:latin typeface="Times New Roman" panose="02020603050405020304" pitchFamily="18" charset="0"/>
                <a:cs typeface="Times New Roman" panose="02020603050405020304" pitchFamily="18" charset="0"/>
              </a:rPr>
              <a:t>причинам в ЮНЕСКО считают, что возможности мобильного обучения должны</a:t>
            </a:r>
          </a:p>
          <a:p>
            <a:r>
              <a:rPr lang="ru-RU" sz="2800" b="1" i="1" dirty="0" smtClean="0">
                <a:latin typeface="Times New Roman" panose="02020603050405020304" pitchFamily="18" charset="0"/>
                <a:cs typeface="Times New Roman" panose="02020603050405020304" pitchFamily="18" charset="0"/>
              </a:rPr>
              <a:t>быть тщательно изучены органами управления образованием.</a:t>
            </a:r>
            <a:endParaRPr lang="ru-RU"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91393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00" y="1727200"/>
            <a:ext cx="11290300" cy="3416320"/>
          </a:xfrm>
          <a:prstGeom prst="rect">
            <a:avLst/>
          </a:prstGeom>
        </p:spPr>
        <p:txBody>
          <a:bodyPr wrap="square">
            <a:spAutoFit/>
          </a:bodyPr>
          <a:lstStyle/>
          <a:p>
            <a:r>
              <a:rPr lang="ru-RU" sz="3600"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Споры о смартфонах в школе, скорее всего, не утихнут ещё долго. Но если руководствоваться изречением Горация «Мера должна быть во всём», то телефоны в образовательном процессе станут и для ученика, и для учителя подспорьем, а не отвлекающим фактором. </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34511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66800" y="3886200"/>
            <a:ext cx="8042044" cy="923330"/>
          </a:xfrm>
          <a:prstGeom prst="rect">
            <a:avLst/>
          </a:prstGeom>
        </p:spPr>
        <p:txBody>
          <a:bodyPr wrap="square">
            <a:spAutoFit/>
          </a:bodyPr>
          <a:lstStyle/>
          <a:p>
            <a:endParaRPr lang="ru-RU" dirty="0" smtClean="0"/>
          </a:p>
          <a:p>
            <a:endParaRPr lang="ru-RU" dirty="0" smtClean="0"/>
          </a:p>
          <a:p>
            <a:r>
              <a:rPr lang="en-US" dirty="0" smtClean="0"/>
              <a:t>https://iite.unesco.org/pics/publications/ru/files/3214738.pdf</a:t>
            </a:r>
            <a:endParaRPr lang="ru-RU" dirty="0"/>
          </a:p>
        </p:txBody>
      </p:sp>
      <p:sp>
        <p:nvSpPr>
          <p:cNvPr id="4" name="TextBox 3"/>
          <p:cNvSpPr txBox="1"/>
          <p:nvPr/>
        </p:nvSpPr>
        <p:spPr>
          <a:xfrm>
            <a:off x="1066800" y="2527300"/>
            <a:ext cx="10822376" cy="1477328"/>
          </a:xfrm>
          <a:prstGeom prst="rect">
            <a:avLst/>
          </a:prstGeom>
          <a:noFill/>
        </p:spPr>
        <p:txBody>
          <a:bodyPr wrap="square" rtlCol="0">
            <a:spAutoFit/>
          </a:bodyPr>
          <a:lstStyle/>
          <a:p>
            <a:endParaRPr lang="ru-RU" dirty="0" smtClean="0"/>
          </a:p>
          <a:p>
            <a:endParaRPr lang="ru-RU" dirty="0"/>
          </a:p>
          <a:p>
            <a:endParaRPr lang="ru-RU" dirty="0" smtClean="0"/>
          </a:p>
          <a:p>
            <a:endParaRPr lang="ru-RU" dirty="0"/>
          </a:p>
          <a:p>
            <a:r>
              <a:rPr lang="en-US" dirty="0" smtClean="0"/>
              <a:t>https://www.expeducation.ru/ru/article/view?id=11790</a:t>
            </a:r>
            <a:endParaRPr lang="ru-RU" dirty="0"/>
          </a:p>
        </p:txBody>
      </p:sp>
      <p:sp>
        <p:nvSpPr>
          <p:cNvPr id="5" name="Прямоугольник 4"/>
          <p:cNvSpPr/>
          <p:nvPr/>
        </p:nvSpPr>
        <p:spPr>
          <a:xfrm>
            <a:off x="1066800" y="1473200"/>
            <a:ext cx="11125200" cy="2031325"/>
          </a:xfrm>
          <a:prstGeom prst="rect">
            <a:avLst/>
          </a:prstGeom>
        </p:spPr>
        <p:txBody>
          <a:bodyPr wrap="square">
            <a:spAutoFit/>
          </a:bodyPr>
          <a:lstStyle/>
          <a:p>
            <a:r>
              <a:rPr lang="ru-RU" sz="3600" dirty="0" smtClean="0">
                <a:latin typeface="Times New Roman" panose="02020603050405020304" pitchFamily="18" charset="0"/>
                <a:cs typeface="Times New Roman" panose="02020603050405020304" pitchFamily="18" charset="0"/>
              </a:rPr>
              <a:t>Источники : </a:t>
            </a:r>
          </a:p>
          <a:p>
            <a:endParaRPr lang="ru-RU" sz="3600" dirty="0" smtClean="0">
              <a:latin typeface="Times New Roman" panose="02020603050405020304" pitchFamily="18" charset="0"/>
              <a:cs typeface="Times New Roman" panose="02020603050405020304" pitchFamily="18" charset="0"/>
            </a:endParaRPr>
          </a:p>
          <a:p>
            <a:r>
              <a:rPr lang="en-US" dirty="0" smtClean="0"/>
              <a:t>https://pedsovet.org/beta/article/smartfony-v-skole-za-ili-protiv</a:t>
            </a:r>
            <a:endParaRPr lang="ru-RU" dirty="0" smtClean="0"/>
          </a:p>
          <a:p>
            <a:endParaRPr lang="ru-RU" dirty="0"/>
          </a:p>
          <a:p>
            <a:r>
              <a:rPr lang="en-US" dirty="0" smtClean="0"/>
              <a:t>https://www.menobr.ru/article/28669-qqe-16-m8-problema-ispolzovaniya-uchenikami-sotovyh-telefonov-v-shkole</a:t>
            </a:r>
            <a:endParaRPr lang="en-US" dirty="0"/>
          </a:p>
        </p:txBody>
      </p:sp>
    </p:spTree>
    <p:extLst>
      <p:ext uri="{BB962C8B-B14F-4D97-AF65-F5344CB8AC3E}">
        <p14:creationId xmlns:p14="http://schemas.microsoft.com/office/powerpoint/2010/main" xmlns="" val="1433788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4500" y="1600200"/>
            <a:ext cx="11061700" cy="2308324"/>
          </a:xfrm>
          <a:prstGeom prst="rect">
            <a:avLst/>
          </a:prstGeom>
          <a:noFill/>
        </p:spPr>
        <p:txBody>
          <a:bodyPr wrap="square" rtlCol="0">
            <a:spAutoFit/>
          </a:bodyPr>
          <a:lstStyle/>
          <a:p>
            <a:pPr algn="ctr"/>
            <a:endParaRPr lang="ru-RU" sz="7200" dirty="0" smtClean="0">
              <a:latin typeface="Times New Roman" panose="02020603050405020304" pitchFamily="18" charset="0"/>
              <a:cs typeface="Times New Roman" panose="02020603050405020304" pitchFamily="18" charset="0"/>
            </a:endParaRPr>
          </a:p>
          <a:p>
            <a:pPr algn="ctr"/>
            <a:r>
              <a:rPr lang="ru-RU" sz="7200" dirty="0" smtClean="0">
                <a:latin typeface="Times New Roman" panose="02020603050405020304" pitchFamily="18" charset="0"/>
                <a:cs typeface="Times New Roman" panose="02020603050405020304" pitchFamily="18" charset="0"/>
              </a:rPr>
              <a:t>Спасибо за внимание!</a:t>
            </a:r>
            <a:endParaRPr lang="ru-RU"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24988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anose="02020603050405020304" pitchFamily="18" charset="0"/>
                <a:cs typeface="Times New Roman" panose="02020603050405020304" pitchFamily="18" charset="0"/>
              </a:rPr>
              <a:t>МОБИЛЬНЫЕ УСТРОЙСТВА:</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ru-RU" sz="3600" b="1" i="1" dirty="0">
                <a:latin typeface="Times New Roman" panose="02020603050405020304" pitchFamily="18" charset="0"/>
                <a:cs typeface="Times New Roman" panose="02020603050405020304" pitchFamily="18" charset="0"/>
              </a:rPr>
              <a:t>с</a:t>
            </a:r>
            <a:r>
              <a:rPr lang="ru-RU" sz="3600" b="1" i="1" dirty="0" smtClean="0">
                <a:latin typeface="Times New Roman" panose="02020603050405020304" pitchFamily="18" charset="0"/>
                <a:cs typeface="Times New Roman" panose="02020603050405020304" pitchFamily="18" charset="0"/>
              </a:rPr>
              <a:t>мартфоны;</a:t>
            </a:r>
          </a:p>
          <a:p>
            <a:r>
              <a:rPr lang="ru-RU" sz="3600" b="1" i="1" dirty="0">
                <a:latin typeface="Times New Roman" panose="02020603050405020304" pitchFamily="18" charset="0"/>
                <a:cs typeface="Times New Roman" panose="02020603050405020304" pitchFamily="18" charset="0"/>
              </a:rPr>
              <a:t>п</a:t>
            </a:r>
            <a:r>
              <a:rPr lang="ru-RU" sz="3600" b="1" i="1" dirty="0" smtClean="0">
                <a:latin typeface="Times New Roman" panose="02020603050405020304" pitchFamily="18" charset="0"/>
                <a:cs typeface="Times New Roman" panose="02020603050405020304" pitchFamily="18" charset="0"/>
              </a:rPr>
              <a:t>ланшеты;</a:t>
            </a:r>
          </a:p>
          <a:p>
            <a:r>
              <a:rPr lang="ru-RU" sz="3600" b="1" i="1" dirty="0">
                <a:latin typeface="Times New Roman" panose="02020603050405020304" pitchFamily="18" charset="0"/>
                <a:cs typeface="Times New Roman" panose="02020603050405020304" pitchFamily="18" charset="0"/>
              </a:rPr>
              <a:t>э</a:t>
            </a:r>
            <a:r>
              <a:rPr lang="ru-RU" sz="3600" b="1" i="1" dirty="0" smtClean="0">
                <a:latin typeface="Times New Roman" panose="02020603050405020304" pitchFamily="18" charset="0"/>
                <a:cs typeface="Times New Roman" panose="02020603050405020304" pitchFamily="18" charset="0"/>
              </a:rPr>
              <a:t>лектронные книги;</a:t>
            </a:r>
          </a:p>
          <a:p>
            <a:r>
              <a:rPr lang="ru-RU" sz="3600" b="1" i="1" dirty="0">
                <a:latin typeface="Times New Roman" panose="02020603050405020304" pitchFamily="18" charset="0"/>
                <a:cs typeface="Times New Roman" panose="02020603050405020304" pitchFamily="18" charset="0"/>
              </a:rPr>
              <a:t>т</a:t>
            </a:r>
            <a:r>
              <a:rPr lang="ru-RU" sz="3600" b="1" i="1" dirty="0" smtClean="0">
                <a:latin typeface="Times New Roman" panose="02020603050405020304" pitchFamily="18" charset="0"/>
                <a:cs typeface="Times New Roman" panose="02020603050405020304" pitchFamily="18" charset="0"/>
              </a:rPr>
              <a:t>елефоны;</a:t>
            </a:r>
          </a:p>
          <a:p>
            <a:r>
              <a:rPr lang="ru-RU" sz="3600" b="1" i="1" dirty="0" smtClean="0">
                <a:latin typeface="Times New Roman" panose="02020603050405020304" pitchFamily="18" charset="0"/>
                <a:cs typeface="Times New Roman" panose="02020603050405020304" pitchFamily="18" charset="0"/>
              </a:rPr>
              <a:t>КПК(карманные персональные компьютеры);</a:t>
            </a:r>
          </a:p>
          <a:p>
            <a:r>
              <a:rPr lang="ru-RU" sz="3600" b="1" i="1" dirty="0" err="1">
                <a:latin typeface="Times New Roman" panose="02020603050405020304" pitchFamily="18" charset="0"/>
                <a:cs typeface="Times New Roman" panose="02020603050405020304" pitchFamily="18" charset="0"/>
              </a:rPr>
              <a:t>н</a:t>
            </a:r>
            <a:r>
              <a:rPr lang="ru-RU" sz="3600" b="1" i="1" dirty="0" err="1" smtClean="0">
                <a:latin typeface="Times New Roman" panose="02020603050405020304" pitchFamily="18" charset="0"/>
                <a:cs typeface="Times New Roman" panose="02020603050405020304" pitchFamily="18" charset="0"/>
              </a:rPr>
              <a:t>етбуки</a:t>
            </a:r>
            <a:r>
              <a:rPr lang="ru-RU" sz="3600" b="1" i="1" dirty="0" smtClean="0">
                <a:latin typeface="Times New Roman" panose="02020603050405020304" pitchFamily="18" charset="0"/>
                <a:cs typeface="Times New Roman" panose="02020603050405020304" pitchFamily="18" charset="0"/>
              </a:rPr>
              <a:t>.</a:t>
            </a:r>
            <a:endParaRPr lang="ru-RU"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7101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800" b="1" dirty="0" smtClean="0">
                <a:latin typeface="Times New Roman" panose="02020603050405020304" pitchFamily="18" charset="0"/>
                <a:cs typeface="Times New Roman" panose="02020603050405020304" pitchFamily="18" charset="0"/>
              </a:rPr>
              <a:t>Преимущества мобильного обучения:</a:t>
            </a:r>
            <a:endParaRPr lang="ru-RU" sz="4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ru-RU" sz="4400" dirty="0">
                <a:latin typeface="Times New Roman" panose="02020603050405020304" pitchFamily="18" charset="0"/>
                <a:cs typeface="Times New Roman" panose="02020603050405020304" pitchFamily="18" charset="0"/>
              </a:rPr>
              <a:t>м</a:t>
            </a:r>
            <a:r>
              <a:rPr lang="ru-RU" sz="4400" dirty="0" smtClean="0">
                <a:latin typeface="Times New Roman" panose="02020603050405020304" pitchFamily="18" charset="0"/>
                <a:cs typeface="Times New Roman" panose="02020603050405020304" pitchFamily="18" charset="0"/>
              </a:rPr>
              <a:t>обильность;</a:t>
            </a:r>
          </a:p>
          <a:p>
            <a:r>
              <a:rPr lang="ru-RU" sz="4400" dirty="0">
                <a:latin typeface="Times New Roman" panose="02020603050405020304" pitchFamily="18" charset="0"/>
                <a:cs typeface="Times New Roman" panose="02020603050405020304" pitchFamily="18" charset="0"/>
              </a:rPr>
              <a:t>н</a:t>
            </a:r>
            <a:r>
              <a:rPr lang="ru-RU" sz="4400" dirty="0" smtClean="0">
                <a:latin typeface="Times New Roman" panose="02020603050405020304" pitchFamily="18" charset="0"/>
                <a:cs typeface="Times New Roman" panose="02020603050405020304" pitchFamily="18" charset="0"/>
              </a:rPr>
              <a:t>епрерывность образования;</a:t>
            </a:r>
          </a:p>
          <a:p>
            <a:r>
              <a:rPr lang="ru-RU" sz="4400" dirty="0">
                <a:latin typeface="Times New Roman" panose="02020603050405020304" pitchFamily="18" charset="0"/>
                <a:cs typeface="Times New Roman" panose="02020603050405020304" pitchFamily="18" charset="0"/>
              </a:rPr>
              <a:t>п</a:t>
            </a:r>
            <a:r>
              <a:rPr lang="ru-RU" sz="4400" dirty="0" smtClean="0">
                <a:latin typeface="Times New Roman" panose="02020603050405020304" pitchFamily="18" charset="0"/>
                <a:cs typeface="Times New Roman" panose="02020603050405020304" pitchFamily="18" charset="0"/>
              </a:rPr>
              <a:t>ерсонализация обучения;</a:t>
            </a:r>
          </a:p>
          <a:p>
            <a:r>
              <a:rPr lang="ru-RU" sz="4400" dirty="0">
                <a:latin typeface="Times New Roman" panose="02020603050405020304" pitchFamily="18" charset="0"/>
                <a:cs typeface="Times New Roman" panose="02020603050405020304" pitchFamily="18" charset="0"/>
              </a:rPr>
              <a:t>п</a:t>
            </a:r>
            <a:r>
              <a:rPr lang="ru-RU" sz="4400" dirty="0" smtClean="0">
                <a:latin typeface="Times New Roman" panose="02020603050405020304" pitchFamily="18" charset="0"/>
                <a:cs typeface="Times New Roman" panose="02020603050405020304" pitchFamily="18" charset="0"/>
              </a:rPr>
              <a:t>овышение качества коммуникации.</a:t>
            </a:r>
          </a:p>
          <a:p>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9793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65125"/>
            <a:ext cx="11811000" cy="1325563"/>
          </a:xfrm>
        </p:spPr>
        <p:txBody>
          <a:bodyPr/>
          <a:lstStyle/>
          <a:p>
            <a:pPr algn="ctr"/>
            <a:r>
              <a:rPr lang="ru-RU" b="1" dirty="0" smtClean="0">
                <a:latin typeface="Times New Roman" panose="02020603050405020304" pitchFamily="18" charset="0"/>
                <a:cs typeface="Times New Roman" panose="02020603050405020304" pitchFamily="18" charset="0"/>
              </a:rPr>
              <a:t>Задачи решаемые с помощью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мобильных устройств:</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10000"/>
          </a:bodyPr>
          <a:lstStyle/>
          <a:p>
            <a:r>
              <a:rPr lang="ru-RU" b="1" dirty="0">
                <a:latin typeface="Times New Roman" panose="02020603050405020304" pitchFamily="18" charset="0"/>
                <a:cs typeface="Times New Roman" panose="02020603050405020304" pitchFamily="18" charset="0"/>
              </a:rPr>
              <a:t>о</a:t>
            </a:r>
            <a:r>
              <a:rPr lang="ru-RU" b="1" dirty="0" smtClean="0">
                <a:latin typeface="Times New Roman" panose="02020603050405020304" pitchFamily="18" charset="0"/>
                <a:cs typeface="Times New Roman" panose="02020603050405020304" pitchFamily="18" charset="0"/>
              </a:rPr>
              <a:t>беспечение быстрого  доступа к учебным и справочным ресурсам локальных сетей и Интернет;</a:t>
            </a:r>
          </a:p>
          <a:p>
            <a:r>
              <a:rPr lang="ru-RU" b="1" dirty="0">
                <a:latin typeface="Times New Roman" panose="02020603050405020304" pitchFamily="18" charset="0"/>
                <a:cs typeface="Times New Roman" panose="02020603050405020304" pitchFamily="18" charset="0"/>
              </a:rPr>
              <a:t>о</a:t>
            </a:r>
            <a:r>
              <a:rPr lang="ru-RU" b="1" dirty="0" smtClean="0">
                <a:latin typeface="Times New Roman" panose="02020603050405020304" pitchFamily="18" charset="0"/>
                <a:cs typeface="Times New Roman" panose="02020603050405020304" pitchFamily="18" charset="0"/>
              </a:rPr>
              <a:t>рганизация взаимодействия преподавателя с учениками в режиме реального времени;</a:t>
            </a:r>
          </a:p>
          <a:p>
            <a:r>
              <a:rPr lang="ru-RU" b="1" dirty="0">
                <a:latin typeface="Times New Roman" panose="02020603050405020304" pitchFamily="18" charset="0"/>
                <a:cs typeface="Times New Roman" panose="02020603050405020304" pitchFamily="18" charset="0"/>
              </a:rPr>
              <a:t>о</a:t>
            </a:r>
            <a:r>
              <a:rPr lang="ru-RU" b="1" dirty="0" smtClean="0">
                <a:latin typeface="Times New Roman" panose="02020603050405020304" pitchFamily="18" charset="0"/>
                <a:cs typeface="Times New Roman" panose="02020603050405020304" pitchFamily="18" charset="0"/>
              </a:rPr>
              <a:t>беспечение возможности демонстрации лекционного материала;</a:t>
            </a:r>
          </a:p>
          <a:p>
            <a:r>
              <a:rPr lang="ru-RU" b="1" dirty="0">
                <a:latin typeface="Times New Roman" panose="02020603050405020304" pitchFamily="18" charset="0"/>
                <a:cs typeface="Times New Roman" panose="02020603050405020304" pitchFamily="18" charset="0"/>
              </a:rPr>
              <a:t>о</a:t>
            </a:r>
            <a:r>
              <a:rPr lang="ru-RU" b="1" dirty="0" smtClean="0">
                <a:latin typeface="Times New Roman" panose="02020603050405020304" pitchFamily="18" charset="0"/>
                <a:cs typeface="Times New Roman" panose="02020603050405020304" pitchFamily="18" charset="0"/>
              </a:rPr>
              <a:t>беспечение возможности обучения  без привязки  к определённому месту, а в некоторых случаях и времени проведения занятий;</a:t>
            </a:r>
          </a:p>
          <a:p>
            <a:r>
              <a:rPr lang="ru-RU" b="1" dirty="0">
                <a:latin typeface="Times New Roman" panose="02020603050405020304" pitchFamily="18" charset="0"/>
                <a:cs typeface="Times New Roman" panose="02020603050405020304" pitchFamily="18" charset="0"/>
              </a:rPr>
              <a:t>п</a:t>
            </a:r>
            <a:r>
              <a:rPr lang="ru-RU" b="1" dirty="0" smtClean="0">
                <a:latin typeface="Times New Roman" panose="02020603050405020304" pitchFamily="18" charset="0"/>
                <a:cs typeface="Times New Roman" panose="02020603050405020304" pitchFamily="18" charset="0"/>
              </a:rPr>
              <a:t>редоставление возможности выполнения работ с использованием программных средств в аудиториях, не оснащённых компьютерной техникой.</a:t>
            </a:r>
          </a:p>
          <a:p>
            <a:endParaRPr lang="ru-RU" b="1" dirty="0" smtClean="0">
              <a:latin typeface="Times New Roman" panose="02020603050405020304" pitchFamily="18" charset="0"/>
              <a:cs typeface="Times New Roman" panose="02020603050405020304" pitchFamily="18" charset="0"/>
            </a:endParaRPr>
          </a:p>
          <a:p>
            <a:endParaRPr lang="ru-RU" sz="2000" dirty="0"/>
          </a:p>
        </p:txBody>
      </p:sp>
    </p:spTree>
    <p:extLst>
      <p:ext uri="{BB962C8B-B14F-4D97-AF65-F5344CB8AC3E}">
        <p14:creationId xmlns:p14="http://schemas.microsoft.com/office/powerpoint/2010/main" xmlns="" val="314704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2900" y="927100"/>
            <a:ext cx="11315700" cy="6278642"/>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Мелодии, мешающие учителю на уроках, отвлекающие внимание подростков </a:t>
            </a:r>
            <a:r>
              <a:rPr lang="ru-RU" sz="2400" dirty="0" err="1" smtClean="0">
                <a:latin typeface="Times New Roman" panose="02020603050405020304" pitchFamily="18" charset="0"/>
                <a:cs typeface="Times New Roman" panose="02020603050405020304" pitchFamily="18" charset="0"/>
              </a:rPr>
              <a:t>smsки</a:t>
            </a:r>
            <a:r>
              <a:rPr lang="ru-RU" sz="2400" dirty="0" smtClean="0">
                <a:latin typeface="Times New Roman" panose="02020603050405020304" pitchFamily="18" charset="0"/>
                <a:cs typeface="Times New Roman" panose="02020603050405020304" pitchFamily="18" charset="0"/>
              </a:rPr>
              <a:t>, кражи модных моделей телефонов, провоцирующие конфликты в классном коллективе и, как следствие, жалобы родителей. Кроме этого вредное излучение от сотовых вызывает вредное воздействие на здоровье растущего организма. </a:t>
            </a:r>
            <a:endParaRPr lang="ru-RU" sz="2400" dirty="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Во всех гимназиях, лицеях и школах Саратова каждый урок начинается со слов: "Господа и дамы, просьба выключить ваши мобильные телефоны!". Но как быть, если ребенок не хочет отключать на уроке любимую "игрушку"? В этом случае можно рассчитывать только на утвержденные школьные правила. В школах, где запрет на использование учениками мобильных телефонов действует больше года, отмечается более высокий уровень успеваемости. Это не случайно, ведь часто вместо того, чтобы слушать учителя или думать над заданием, учащиеся играют, переписываются </a:t>
            </a:r>
            <a:r>
              <a:rPr lang="ru-RU" sz="2400" dirty="0" err="1" smtClean="0">
                <a:latin typeface="Times New Roman" panose="02020603050405020304" pitchFamily="18" charset="0"/>
                <a:cs typeface="Times New Roman" panose="02020603050405020304" pitchFamily="18" charset="0"/>
              </a:rPr>
              <a:t>sms</a:t>
            </a:r>
            <a:r>
              <a:rPr lang="ru-RU" sz="2400" dirty="0" smtClean="0">
                <a:latin typeface="Times New Roman" panose="02020603050405020304" pitchFamily="18" charset="0"/>
                <a:cs typeface="Times New Roman" panose="02020603050405020304" pitchFamily="18" charset="0"/>
              </a:rPr>
              <a:t>. Также школьники боятся оставить сотовые без присмотра: бегают с ними на переменах, даже на уроках физкультуры прыгают с сотовыми на шее. С этим нельзя бороться одному классному руководителю, постоянно объясняясь с учителями-предметниками и решая вопросы с родителями по поводу сломанных и потерянных на переменах телефонов.</a:t>
            </a:r>
          </a:p>
          <a:p>
            <a:endParaRPr lang="ru-RU" dirty="0" smtClean="0"/>
          </a:p>
        </p:txBody>
      </p:sp>
      <p:sp>
        <p:nvSpPr>
          <p:cNvPr id="5" name="TextBox 4"/>
          <p:cNvSpPr txBox="1"/>
          <p:nvPr/>
        </p:nvSpPr>
        <p:spPr>
          <a:xfrm>
            <a:off x="1587500" y="0"/>
            <a:ext cx="8826500" cy="1077218"/>
          </a:xfrm>
          <a:prstGeom prst="rect">
            <a:avLst/>
          </a:prstGeom>
          <a:noFill/>
        </p:spPr>
        <p:txBody>
          <a:bodyPr wrap="square" rtlCol="0">
            <a:spAutoFit/>
          </a:bodyPr>
          <a:lstStyle/>
          <a:p>
            <a:pPr algn="ctr"/>
            <a:r>
              <a:rPr lang="ru-RU" sz="3200" b="1" dirty="0" smtClean="0">
                <a:latin typeface="Times New Roman" panose="02020603050405020304" pitchFamily="18" charset="0"/>
                <a:cs typeface="Times New Roman" panose="02020603050405020304" pitchFamily="18" charset="0"/>
              </a:rPr>
              <a:t>Проблема использования учениками мобильных телефонов в школе</a:t>
            </a:r>
          </a:p>
        </p:txBody>
      </p:sp>
    </p:spTree>
    <p:extLst>
      <p:ext uri="{BB962C8B-B14F-4D97-AF65-F5344CB8AC3E}">
        <p14:creationId xmlns:p14="http://schemas.microsoft.com/office/powerpoint/2010/main" xmlns="" val="204673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0400" y="571501"/>
            <a:ext cx="10985500" cy="5324535"/>
          </a:xfrm>
          <a:prstGeom prst="rect">
            <a:avLst/>
          </a:prstGeom>
        </p:spPr>
        <p:txBody>
          <a:bodyPr wrap="square">
            <a:spAutoFit/>
          </a:bodyPr>
          <a:lstStyle/>
          <a:p>
            <a:pPr algn="ctr"/>
            <a:r>
              <a:rPr lang="ru-RU" sz="2800" b="1" dirty="0" smtClean="0">
                <a:latin typeface="Times New Roman" panose="02020603050405020304" pitchFamily="18" charset="0"/>
                <a:cs typeface="Times New Roman" panose="02020603050405020304" pitchFamily="18" charset="0"/>
              </a:rPr>
              <a:t>Влияние мобильных телефонов на здоровье школьника </a:t>
            </a:r>
          </a:p>
          <a:p>
            <a:r>
              <a:rPr lang="ru-RU" sz="2400" dirty="0" smtClean="0">
                <a:latin typeface="Times New Roman" panose="02020603050405020304" pitchFamily="18" charset="0"/>
                <a:cs typeface="Times New Roman" panose="02020603050405020304" pitchFamily="18" charset="0"/>
              </a:rPr>
              <a:t>Наряду с вышеперечисленными проблемами существует не менее важная: воздействие излучения, исходящего от мобильных телефонов, на здоровье школьника</a:t>
            </a:r>
            <a:r>
              <a:rPr lang="ru-RU" dirty="0" smtClean="0"/>
              <a:t>.</a:t>
            </a:r>
          </a:p>
          <a:p>
            <a:r>
              <a:rPr lang="ru-RU" sz="2400" dirty="0" smtClean="0">
                <a:latin typeface="Times New Roman" panose="02020603050405020304" pitchFamily="18" charset="0"/>
                <a:cs typeface="Times New Roman" panose="02020603050405020304" pitchFamily="18" charset="0"/>
              </a:rPr>
              <a:t>Недавно по этой проблеме высказался главный государственный санитарный врач России Геннадий Онищенко. По его словам, "в данном случае есть определенная обоснованная тревога, т. к. излучение, которое происходит в результате использования мобильных телефонов, имеет определенное вредное воздействие.</a:t>
            </a:r>
          </a:p>
          <a:p>
            <a:endParaRPr lang="ru-RU" sz="2400" dirty="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В министерстве узнали, что для дистанционного обучения некоторые школьники использовали смартфоны, однако составители рекомендаций настаивают, что это «связано с большими рисками для здоровья». В качестве минусов мобильного телефона названы маленький экран, что не позволяет соблюдать «рациональную рабочую позу», электромагнитное излучение, а также напряжение в мышцах.</a:t>
            </a:r>
          </a:p>
        </p:txBody>
      </p:sp>
    </p:spTree>
    <p:extLst>
      <p:ext uri="{BB962C8B-B14F-4D97-AF65-F5344CB8AC3E}">
        <p14:creationId xmlns:p14="http://schemas.microsoft.com/office/powerpoint/2010/main" xmlns="" val="2404313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3700" y="660400"/>
            <a:ext cx="11620500" cy="5016758"/>
          </a:xfrm>
          <a:prstGeom prst="rect">
            <a:avLst/>
          </a:prstGeom>
        </p:spPr>
        <p:txBody>
          <a:bodyPr wrap="square">
            <a:spAutoFit/>
          </a:bodyPr>
          <a:lstStyle/>
          <a:p>
            <a:r>
              <a:rPr lang="ru-RU" sz="3200" b="1" i="1" dirty="0">
                <a:latin typeface="Times New Roman" panose="02020603050405020304" pitchFamily="18" charset="0"/>
                <a:cs typeface="Times New Roman" panose="02020603050405020304" pitchFamily="18" charset="0"/>
              </a:rPr>
              <a:t>Согласно новым рекомендациям министерства просвещения РФ, смартфоны для удаленного обучения использовать нельзя. Однако вопрос, где взять ПК и ноутбуки школьникам, остался без ответа</a:t>
            </a:r>
            <a:r>
              <a:rPr lang="ru-RU" sz="3200" b="1" i="1" dirty="0" smtClean="0">
                <a:latin typeface="Times New Roman" panose="02020603050405020304" pitchFamily="18" charset="0"/>
                <a:cs typeface="Times New Roman" panose="02020603050405020304" pitchFamily="18" charset="0"/>
              </a:rPr>
              <a:t>.</a:t>
            </a:r>
            <a:endParaRPr lang="ru-RU" sz="3200" b="1" i="1" dirty="0">
              <a:latin typeface="Times New Roman" panose="02020603050405020304" pitchFamily="18" charset="0"/>
              <a:cs typeface="Times New Roman" panose="02020603050405020304" pitchFamily="18" charset="0"/>
            </a:endParaRPr>
          </a:p>
          <a:p>
            <a:endParaRPr lang="ru-RU" sz="3200" b="1" i="1" dirty="0">
              <a:latin typeface="Times New Roman" panose="02020603050405020304" pitchFamily="18" charset="0"/>
              <a:cs typeface="Times New Roman" panose="02020603050405020304" pitchFamily="18" charset="0"/>
            </a:endParaRPr>
          </a:p>
          <a:p>
            <a:r>
              <a:rPr lang="ru-RU" sz="3200" b="1" i="1" dirty="0">
                <a:latin typeface="Times New Roman" panose="02020603050405020304" pitchFamily="18" charset="0"/>
                <a:cs typeface="Times New Roman" panose="02020603050405020304" pitchFamily="18" charset="0"/>
              </a:rPr>
              <a:t>21 апреля в сети появились рекомендации министерства «по рациональной организации занятий с применением электронного обучения и дистанционных образовательных технологий». Запрет на использование смартфонов в документе выделен жирным шрифтом. </a:t>
            </a:r>
          </a:p>
        </p:txBody>
      </p:sp>
    </p:spTree>
    <p:extLst>
      <p:ext uri="{BB962C8B-B14F-4D97-AF65-F5344CB8AC3E}">
        <p14:creationId xmlns:p14="http://schemas.microsoft.com/office/powerpoint/2010/main" xmlns="" val="181830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001643"/>
          </a:xfrm>
          <a:prstGeom prst="rect">
            <a:avLst/>
          </a:prstGeom>
        </p:spPr>
        <p:txBody>
          <a:bodyPr wrap="square">
            <a:spAutoFit/>
          </a:bodyPr>
          <a:lstStyle/>
          <a:p>
            <a:endParaRPr lang="ru-RU" sz="3200" b="1" i="1" dirty="0" smtClean="0">
              <a:latin typeface="Times New Roman" panose="02020603050405020304" pitchFamily="18" charset="0"/>
              <a:cs typeface="Times New Roman" panose="02020603050405020304" pitchFamily="18" charset="0"/>
            </a:endParaRPr>
          </a:p>
          <a:p>
            <a:pPr algn="just"/>
            <a:r>
              <a:rPr lang="ru-RU" sz="3200" b="1" i="1" dirty="0" smtClean="0">
                <a:latin typeface="Times New Roman" panose="02020603050405020304" pitchFamily="18" charset="0"/>
                <a:cs typeface="Times New Roman" panose="02020603050405020304" pitchFamily="18" charset="0"/>
              </a:rPr>
              <a:t>	Как отмечают в </a:t>
            </a:r>
            <a:r>
              <a:rPr lang="ru-RU" sz="3200" b="1" i="1" dirty="0" err="1" smtClean="0">
                <a:latin typeface="Times New Roman" panose="02020603050405020304" pitchFamily="18" charset="0"/>
                <a:cs typeface="Times New Roman" panose="02020603050405020304" pitchFamily="18" charset="0"/>
              </a:rPr>
              <a:t>Роспотребнадзоре</a:t>
            </a:r>
            <a:r>
              <a:rPr lang="ru-RU" sz="3200" b="1" i="1" dirty="0" smtClean="0">
                <a:latin typeface="Times New Roman" panose="02020603050405020304" pitchFamily="18" charset="0"/>
                <a:cs typeface="Times New Roman" panose="02020603050405020304" pitchFamily="18" charset="0"/>
              </a:rPr>
              <a:t>, анализ международного опыта выявил, что длительное время использования мобильных телефонов могут привести к нарушениям психики, </a:t>
            </a:r>
            <a:r>
              <a:rPr lang="ru-RU" sz="3200" b="1" i="1" dirty="0" err="1" smtClean="0">
                <a:latin typeface="Times New Roman" panose="02020603050405020304" pitchFamily="18" charset="0"/>
                <a:cs typeface="Times New Roman" panose="02020603050405020304" pitchFamily="18" charset="0"/>
              </a:rPr>
              <a:t>гиперактивности</a:t>
            </a:r>
            <a:r>
              <a:rPr lang="ru-RU" sz="3200" b="1" i="1" dirty="0" smtClean="0">
                <a:latin typeface="Times New Roman" panose="02020603050405020304" pitchFamily="18" charset="0"/>
                <a:cs typeface="Times New Roman" panose="02020603050405020304" pitchFamily="18" charset="0"/>
              </a:rPr>
              <a:t>, раздражительности, нарушениям сна, снижению умственной работоспособности, ослаблению памяти и внимания.</a:t>
            </a:r>
          </a:p>
          <a:p>
            <a:pPr algn="just"/>
            <a:r>
              <a:rPr lang="ru-RU" sz="3200" b="1" i="1" dirty="0" smtClean="0">
                <a:latin typeface="Times New Roman" panose="02020603050405020304" pitchFamily="18" charset="0"/>
                <a:cs typeface="Times New Roman" panose="02020603050405020304" pitchFamily="18" charset="0"/>
              </a:rPr>
              <a:t>Далеко не все школы оснащены по последнему слову техники, а благодаря смартфонам, которые сейчас есть у всех, можно задействовать весь класс. Кроме того, технологии развиваются очень быстро, и сейчас можно выбрать очень хорошие бесплатные или недорогие программы</a:t>
            </a:r>
            <a:endParaRPr lang="ru-RU" sz="3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387593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868</TotalTime>
  <Words>1427</Words>
  <Application>Microsoft Office PowerPoint</Application>
  <PresentationFormat>Произвольный</PresentationFormat>
  <Paragraphs>115</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«Мобильные устройства помощники, или проблема»</vt:lpstr>
      <vt:lpstr>Слайд 2</vt:lpstr>
      <vt:lpstr>МОБИЛЬНЫЕ УСТРОЙСТВА:</vt:lpstr>
      <vt:lpstr>Преимущества мобильного обучения:</vt:lpstr>
      <vt:lpstr>Задачи решаемые с помощью  мобильных устройств:</vt:lpstr>
      <vt:lpstr>Слайд 6</vt:lpstr>
      <vt:lpstr>Слайд 7</vt:lpstr>
      <vt:lpstr>Слайд 8</vt:lpstr>
      <vt:lpstr>Слайд 9</vt:lpstr>
      <vt:lpstr>Слайд 10</vt:lpstr>
      <vt:lpstr>Слайд 11</vt:lpstr>
      <vt:lpstr>Слайд 12</vt:lpstr>
      <vt:lpstr>          Мгновенная обратная связь и оценка результатов обучения  На примере нескольких проектов было доказано, что мобильные технологии ускоряют процесс оценки результатов обучения и дают учащимся и преподавателям возможность быстрее отслеживать достигнутые успехи. Раньше учащимся приходилось днями или даже неделями ждать рекомендаций, основанных на оценке их знаний. Теперь же, благодаря интерактивным функциям мобильных устройств, ответ может быть получен практически мгновенно. Это дает учащимся возможность оперативно выявлять проблемы в обучении и повторять ключевые понятия.</vt:lpstr>
      <vt:lpstr>            Некоторые математические приложения, доступные для смартфонов и базовых мобильных устройств, пошагово демонстрируют порядок решения задач, с которыми не справился ученик. Данная система оценок помогает накапливать знания, а не просто присваивает баллы, премирует успешных учеников или выдает дополнительные задания отстающим. Использование мобильных технологий повышает эффективность работы педагогов — благодаря автоматизации процессов распределения, сбора, анализа и документирования данных об оценках. Так, имеются мобильные приложения, с помощью которых учителя могут быстро оценивать знания учащихся, проверяя выполненные ими задания на чтение текстов. Обычно эти приложения работают с разными операционными системами, так что ученик может отвечать на контрольные вопросы со своего мобильного устройства, а не с устройства, предоставляемого образовательным учреждением.</vt:lpstr>
      <vt:lpstr>Слайд 15</vt:lpstr>
      <vt:lpstr>Слайд 16</vt:lpstr>
      <vt:lpstr>Слайд 17</vt:lpstr>
      <vt:lpstr>Слайд 18</vt:lpstr>
      <vt:lpstr>        Например,  цифровой образовательный ресурс ЯКласс располагает огромной базой заданий (более 1,6 трлн) и теоретического материала. Зайти на сайт можно как с компьютера, так и с телефона. Доступ в режиме 24/7 позволяет получить доступ к знаниям в любой момент. Допустим, ребёнок пропускает урок, потому что сидит в очереди к врачу в поликлинике. Одноклассники пишут ему тему урока, и школьник может зайти со смартфона на ЯКласс и самостоятельно изучить материал – в мобильной версии есть доступ ко всей теории, размещённой на платформе. </vt:lpstr>
      <vt:lpstr>Слайд 20</vt:lpstr>
      <vt:lpstr>Слайд 21</vt:lpstr>
      <vt:lpstr>Слайд 22</vt:lpstr>
      <vt:lpstr>Слайд 23</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User</cp:lastModifiedBy>
  <cp:revision>32</cp:revision>
  <dcterms:created xsi:type="dcterms:W3CDTF">2020-11-09T07:05:29Z</dcterms:created>
  <dcterms:modified xsi:type="dcterms:W3CDTF">2020-11-10T07:22:46Z</dcterms:modified>
</cp:coreProperties>
</file>